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0"/>
  </p:notesMasterIdLst>
  <p:sldIdLst>
    <p:sldId id="259" r:id="rId2"/>
    <p:sldId id="340" r:id="rId3"/>
    <p:sldId id="263" r:id="rId4"/>
    <p:sldId id="330" r:id="rId5"/>
    <p:sldId id="331" r:id="rId6"/>
    <p:sldId id="332" r:id="rId7"/>
    <p:sldId id="333" r:id="rId8"/>
    <p:sldId id="339" r:id="rId9"/>
    <p:sldId id="334" r:id="rId10"/>
    <p:sldId id="338" r:id="rId11"/>
    <p:sldId id="336" r:id="rId12"/>
    <p:sldId id="335" r:id="rId13"/>
    <p:sldId id="267" r:id="rId14"/>
    <p:sldId id="313" r:id="rId15"/>
    <p:sldId id="318" r:id="rId16"/>
    <p:sldId id="319" r:id="rId17"/>
    <p:sldId id="320" r:id="rId18"/>
    <p:sldId id="324" r:id="rId19"/>
    <p:sldId id="325" r:id="rId20"/>
    <p:sldId id="327" r:id="rId21"/>
    <p:sldId id="326" r:id="rId22"/>
    <p:sldId id="314" r:id="rId23"/>
    <p:sldId id="323" r:id="rId24"/>
    <p:sldId id="341" r:id="rId25"/>
    <p:sldId id="302" r:id="rId26"/>
    <p:sldId id="288" r:id="rId27"/>
    <p:sldId id="290" r:id="rId28"/>
    <p:sldId id="303" r:id="rId29"/>
    <p:sldId id="304" r:id="rId30"/>
    <p:sldId id="305" r:id="rId31"/>
    <p:sldId id="301" r:id="rId32"/>
    <p:sldId id="292" r:id="rId33"/>
    <p:sldId id="293" r:id="rId34"/>
    <p:sldId id="295" r:id="rId35"/>
    <p:sldId id="296" r:id="rId36"/>
    <p:sldId id="297" r:id="rId37"/>
    <p:sldId id="269" r:id="rId38"/>
    <p:sldId id="27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935" autoAdjust="0"/>
  </p:normalViewPr>
  <p:slideViewPr>
    <p:cSldViewPr snapToGrid="0">
      <p:cViewPr varScale="1">
        <p:scale>
          <a:sx n="62" d="100"/>
          <a:sy n="62" d="100"/>
        </p:scale>
        <p:origin x="828" y="40"/>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54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55"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Percentage</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General</c:formatCode>
                <c:ptCount val="2"/>
                <c:pt idx="0">
                  <c:v>80</c:v>
                </c:pt>
                <c:pt idx="1">
                  <c:v>20</c:v>
                </c:pt>
              </c:numCache>
            </c:numRef>
          </c:val>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Percentage</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General</c:formatCode>
                <c:ptCount val="2"/>
                <c:pt idx="0">
                  <c:v>82</c:v>
                </c:pt>
                <c:pt idx="1">
                  <c:v>18</c:v>
                </c:pt>
              </c:numCache>
            </c:numRef>
          </c:val>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Percentage</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General</c:formatCode>
                <c:ptCount val="2"/>
                <c:pt idx="0">
                  <c:v>55</c:v>
                </c:pt>
                <c:pt idx="1">
                  <c:v>45</c:v>
                </c:pt>
              </c:numCache>
            </c:numRef>
          </c:val>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Percentage</c:v>
                </c:pt>
              </c:strCache>
            </c:strRef>
          </c:tx>
          <c:dPt>
            <c:idx val="0"/>
            <c:bubble3D val="0"/>
            <c:spPr>
              <a:solidFill>
                <a:schemeClr val="accent1"/>
              </a:solidFill>
              <a:ln>
                <a:noFill/>
              </a:ln>
              <a:effectLst>
                <a:outerShdw blurRad="254000" sx="102000" sy="102000" algn="ctr" rotWithShape="0">
                  <a:prstClr val="black">
                    <a:alpha val="20000"/>
                  </a:prstClr>
                </a:outerShdw>
              </a:effectLst>
            </c:spPr>
          </c:dPt>
          <c:dPt>
            <c:idx val="1"/>
            <c:bubble3D val="0"/>
            <c:spPr>
              <a:solidFill>
                <a:schemeClr val="accent2"/>
              </a:solidFill>
              <a:ln>
                <a:noFill/>
              </a:ln>
              <a:effectLst>
                <a:outerShdw blurRad="254000" sx="102000" sy="102000" algn="ctr" rotWithShape="0">
                  <a:prstClr val="black">
                    <a:alpha val="20000"/>
                  </a:prstClr>
                </a:outerShdw>
              </a:effectLst>
            </c:spPr>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baseline="0">
                    <a:solidFill>
                      <a:schemeClr val="lt1"/>
                    </a:solidFill>
                    <a:latin typeface="+mn-lt"/>
                    <a:ea typeface="+mn-ea"/>
                    <a:cs typeface="+mn-cs"/>
                  </a:defRPr>
                </a:pPr>
                <a:endParaRPr lang="en-US"/>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15:layout/>
              </c:ext>
            </c:extLst>
          </c:dLbls>
          <c:cat>
            <c:strRef>
              <c:f>Sheet1!$A$2:$A$5</c:f>
              <c:strCache>
                <c:ptCount val="2"/>
                <c:pt idx="0">
                  <c:v>Yes</c:v>
                </c:pt>
                <c:pt idx="1">
                  <c:v>No</c:v>
                </c:pt>
              </c:strCache>
            </c:strRef>
          </c:cat>
          <c:val>
            <c:numRef>
              <c:f>Sheet1!$B$2:$B$5</c:f>
              <c:numCache>
                <c:formatCode>General</c:formatCode>
                <c:ptCount val="2"/>
                <c:pt idx="0">
                  <c:v>98</c:v>
                </c:pt>
                <c:pt idx="1">
                  <c:v>2</c:v>
                </c:pt>
              </c:numCache>
            </c:numRef>
          </c:val>
          <c:extLst/>
        </c:ser>
        <c:dLbls>
          <c:dLblPos val="ctr"/>
          <c:showLegendKey val="0"/>
          <c:showVal val="0"/>
          <c:showCatName val="0"/>
          <c:showSerName val="0"/>
          <c:showPercent val="1"/>
          <c:showBubbleSize val="0"/>
          <c:showLeaderLines val="1"/>
        </c:dLbls>
        <c:firstSliceAng val="0"/>
      </c:pieChart>
      <c:spPr>
        <a:noFill/>
        <a:ln>
          <a:noFill/>
        </a:ln>
        <a:effectLst/>
      </c:spPr>
    </c:plotArea>
    <c:legend>
      <c:legendPos val="r"/>
      <c:layout/>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B4EB71-3812-46EB-BE8C-92BB109B3024}" type="doc">
      <dgm:prSet loTypeId="urn:microsoft.com/office/officeart/2005/8/layout/hProcess9" loCatId="process" qsTypeId="urn:microsoft.com/office/officeart/2005/8/quickstyle/simple1" qsCatId="simple" csTypeId="urn:microsoft.com/office/officeart/2005/8/colors/accent1_2" csCatId="accent1" phldr="1"/>
      <dgm:spPr/>
    </dgm:pt>
    <dgm:pt modelId="{28C83574-0728-4E14-90A9-EF85142C08CC}">
      <dgm:prSet phldrT="[Text]"/>
      <dgm:spPr/>
      <dgm:t>
        <a:bodyPr/>
        <a:lstStyle/>
        <a:p>
          <a:r>
            <a:rPr lang="en-US" dirty="0" smtClean="0"/>
            <a:t>No changes</a:t>
          </a:r>
          <a:endParaRPr lang="en-US" dirty="0"/>
        </a:p>
      </dgm:t>
    </dgm:pt>
    <dgm:pt modelId="{8F791E0B-491F-4BEF-8971-C096B059D80A}" type="parTrans" cxnId="{7EA81743-B139-47D4-B228-F7C05D63C207}">
      <dgm:prSet/>
      <dgm:spPr/>
      <dgm:t>
        <a:bodyPr/>
        <a:lstStyle/>
        <a:p>
          <a:endParaRPr lang="en-US"/>
        </a:p>
      </dgm:t>
    </dgm:pt>
    <dgm:pt modelId="{2B96354E-6EB2-44F4-864A-C57B3A945177}" type="sibTrans" cxnId="{7EA81743-B139-47D4-B228-F7C05D63C207}">
      <dgm:prSet/>
      <dgm:spPr/>
      <dgm:t>
        <a:bodyPr/>
        <a:lstStyle/>
        <a:p>
          <a:endParaRPr lang="en-US"/>
        </a:p>
      </dgm:t>
    </dgm:pt>
    <dgm:pt modelId="{1C8F1160-C19C-4FC2-B0EC-754EB50A616D}">
      <dgm:prSet phldrT="[Text]"/>
      <dgm:spPr/>
      <dgm:t>
        <a:bodyPr/>
        <a:lstStyle/>
        <a:p>
          <a:r>
            <a:rPr lang="en-US" dirty="0" smtClean="0"/>
            <a:t>Pre-CCTN</a:t>
          </a:r>
          <a:endParaRPr lang="en-US" dirty="0"/>
        </a:p>
      </dgm:t>
    </dgm:pt>
    <dgm:pt modelId="{926453C9-15A4-415B-AEB5-442C4F53EA8A}" type="parTrans" cxnId="{4E454773-78D3-43B9-9E85-6E095B3E263D}">
      <dgm:prSet/>
      <dgm:spPr/>
      <dgm:t>
        <a:bodyPr/>
        <a:lstStyle/>
        <a:p>
          <a:endParaRPr lang="en-US"/>
        </a:p>
      </dgm:t>
    </dgm:pt>
    <dgm:pt modelId="{218497F5-6196-489D-AA92-E33C623101A9}" type="sibTrans" cxnId="{4E454773-78D3-43B9-9E85-6E095B3E263D}">
      <dgm:prSet/>
      <dgm:spPr/>
      <dgm:t>
        <a:bodyPr/>
        <a:lstStyle/>
        <a:p>
          <a:endParaRPr lang="en-US"/>
        </a:p>
      </dgm:t>
    </dgm:pt>
    <dgm:pt modelId="{3F39B38B-1428-4856-B1BD-790303071086}">
      <dgm:prSet phldrT="[Text]"/>
      <dgm:spPr/>
      <dgm:t>
        <a:bodyPr/>
        <a:lstStyle/>
        <a:p>
          <a:r>
            <a:rPr lang="en-US" dirty="0" smtClean="0"/>
            <a:t>Pre-CCTN plus CCTN</a:t>
          </a:r>
          <a:endParaRPr lang="en-US" dirty="0"/>
        </a:p>
      </dgm:t>
    </dgm:pt>
    <dgm:pt modelId="{BCEE05CA-4F58-430A-8054-D080CCDDC14D}" type="parTrans" cxnId="{805D1A46-53F8-4A2F-8E56-63793C8F903F}">
      <dgm:prSet/>
      <dgm:spPr/>
      <dgm:t>
        <a:bodyPr/>
        <a:lstStyle/>
        <a:p>
          <a:endParaRPr lang="en-US"/>
        </a:p>
      </dgm:t>
    </dgm:pt>
    <dgm:pt modelId="{2AC50051-7956-48BB-9F5B-6C09B51AC203}" type="sibTrans" cxnId="{805D1A46-53F8-4A2F-8E56-63793C8F903F}">
      <dgm:prSet/>
      <dgm:spPr/>
      <dgm:t>
        <a:bodyPr/>
        <a:lstStyle/>
        <a:p>
          <a:endParaRPr lang="en-US"/>
        </a:p>
      </dgm:t>
    </dgm:pt>
    <dgm:pt modelId="{F60E6E41-1C10-4C2F-B802-AB2195FD4375}">
      <dgm:prSet/>
      <dgm:spPr/>
      <dgm:t>
        <a:bodyPr/>
        <a:lstStyle/>
        <a:p>
          <a:r>
            <a:rPr lang="en-US" dirty="0" smtClean="0"/>
            <a:t>CCTN</a:t>
          </a:r>
          <a:endParaRPr lang="en-US" dirty="0"/>
        </a:p>
      </dgm:t>
    </dgm:pt>
    <dgm:pt modelId="{4DA85F74-9F9E-4269-A925-6D02B9177343}" type="parTrans" cxnId="{1D4DA2F1-93AC-4544-AF4F-3144CBB2564B}">
      <dgm:prSet/>
      <dgm:spPr/>
      <dgm:t>
        <a:bodyPr/>
        <a:lstStyle/>
        <a:p>
          <a:endParaRPr lang="en-US"/>
        </a:p>
      </dgm:t>
    </dgm:pt>
    <dgm:pt modelId="{0650AA76-CBD1-4903-B820-46088C03A7D8}" type="sibTrans" cxnId="{1D4DA2F1-93AC-4544-AF4F-3144CBB2564B}">
      <dgm:prSet/>
      <dgm:spPr/>
      <dgm:t>
        <a:bodyPr/>
        <a:lstStyle/>
        <a:p>
          <a:endParaRPr lang="en-US"/>
        </a:p>
      </dgm:t>
    </dgm:pt>
    <dgm:pt modelId="{501D53D0-F1DF-4B6C-AC3A-A9D7471D6879}" type="pres">
      <dgm:prSet presAssocID="{62B4EB71-3812-46EB-BE8C-92BB109B3024}" presName="CompostProcess" presStyleCnt="0">
        <dgm:presLayoutVars>
          <dgm:dir/>
          <dgm:resizeHandles val="exact"/>
        </dgm:presLayoutVars>
      </dgm:prSet>
      <dgm:spPr/>
    </dgm:pt>
    <dgm:pt modelId="{6A968E27-8CE3-4652-82C7-0F7DBA407A00}" type="pres">
      <dgm:prSet presAssocID="{62B4EB71-3812-46EB-BE8C-92BB109B3024}" presName="arrow" presStyleLbl="bgShp" presStyleIdx="0" presStyleCnt="1"/>
      <dgm:spPr/>
    </dgm:pt>
    <dgm:pt modelId="{8BD8F613-1FBE-4315-A247-9BF4A519C1E2}" type="pres">
      <dgm:prSet presAssocID="{62B4EB71-3812-46EB-BE8C-92BB109B3024}" presName="linearProcess" presStyleCnt="0"/>
      <dgm:spPr/>
    </dgm:pt>
    <dgm:pt modelId="{49C11B5F-2B08-4341-9D08-D662EF0B6187}" type="pres">
      <dgm:prSet presAssocID="{28C83574-0728-4E14-90A9-EF85142C08CC}" presName="textNode" presStyleLbl="node1" presStyleIdx="0" presStyleCnt="4">
        <dgm:presLayoutVars>
          <dgm:bulletEnabled val="1"/>
        </dgm:presLayoutVars>
      </dgm:prSet>
      <dgm:spPr/>
      <dgm:t>
        <a:bodyPr/>
        <a:lstStyle/>
        <a:p>
          <a:endParaRPr lang="en-US"/>
        </a:p>
      </dgm:t>
    </dgm:pt>
    <dgm:pt modelId="{40A16618-EF79-4974-B692-515FCD0CFEC6}" type="pres">
      <dgm:prSet presAssocID="{2B96354E-6EB2-44F4-864A-C57B3A945177}" presName="sibTrans" presStyleCnt="0"/>
      <dgm:spPr/>
    </dgm:pt>
    <dgm:pt modelId="{245B4467-E1B8-4A88-A156-62379AE6C11B}" type="pres">
      <dgm:prSet presAssocID="{1C8F1160-C19C-4FC2-B0EC-754EB50A616D}" presName="textNode" presStyleLbl="node1" presStyleIdx="1" presStyleCnt="4">
        <dgm:presLayoutVars>
          <dgm:bulletEnabled val="1"/>
        </dgm:presLayoutVars>
      </dgm:prSet>
      <dgm:spPr/>
      <dgm:t>
        <a:bodyPr/>
        <a:lstStyle/>
        <a:p>
          <a:endParaRPr lang="en-US"/>
        </a:p>
      </dgm:t>
    </dgm:pt>
    <dgm:pt modelId="{677DECCE-F036-46B3-A711-DE6EFF8E59A4}" type="pres">
      <dgm:prSet presAssocID="{218497F5-6196-489D-AA92-E33C623101A9}" presName="sibTrans" presStyleCnt="0"/>
      <dgm:spPr/>
    </dgm:pt>
    <dgm:pt modelId="{718F7BD6-3772-4823-AE81-3D1C02D49C39}" type="pres">
      <dgm:prSet presAssocID="{3F39B38B-1428-4856-B1BD-790303071086}" presName="textNode" presStyleLbl="node1" presStyleIdx="2" presStyleCnt="4">
        <dgm:presLayoutVars>
          <dgm:bulletEnabled val="1"/>
        </dgm:presLayoutVars>
      </dgm:prSet>
      <dgm:spPr/>
      <dgm:t>
        <a:bodyPr/>
        <a:lstStyle/>
        <a:p>
          <a:endParaRPr lang="en-US"/>
        </a:p>
      </dgm:t>
    </dgm:pt>
    <dgm:pt modelId="{1461B4F0-548B-4F5E-87D7-CA56FDAACEC6}" type="pres">
      <dgm:prSet presAssocID="{2AC50051-7956-48BB-9F5B-6C09B51AC203}" presName="sibTrans" presStyleCnt="0"/>
      <dgm:spPr/>
    </dgm:pt>
    <dgm:pt modelId="{07A71A39-0C62-443F-8299-FBAA31966862}" type="pres">
      <dgm:prSet presAssocID="{F60E6E41-1C10-4C2F-B802-AB2195FD4375}" presName="textNode" presStyleLbl="node1" presStyleIdx="3" presStyleCnt="4">
        <dgm:presLayoutVars>
          <dgm:bulletEnabled val="1"/>
        </dgm:presLayoutVars>
      </dgm:prSet>
      <dgm:spPr/>
      <dgm:t>
        <a:bodyPr/>
        <a:lstStyle/>
        <a:p>
          <a:endParaRPr lang="en-US"/>
        </a:p>
      </dgm:t>
    </dgm:pt>
  </dgm:ptLst>
  <dgm:cxnLst>
    <dgm:cxn modelId="{D2B52503-CC8C-4061-B3D4-3E495E67AAF1}" type="presOf" srcId="{1C8F1160-C19C-4FC2-B0EC-754EB50A616D}" destId="{245B4467-E1B8-4A88-A156-62379AE6C11B}" srcOrd="0" destOrd="0" presId="urn:microsoft.com/office/officeart/2005/8/layout/hProcess9"/>
    <dgm:cxn modelId="{805D1A46-53F8-4A2F-8E56-63793C8F903F}" srcId="{62B4EB71-3812-46EB-BE8C-92BB109B3024}" destId="{3F39B38B-1428-4856-B1BD-790303071086}" srcOrd="2" destOrd="0" parTransId="{BCEE05CA-4F58-430A-8054-D080CCDDC14D}" sibTransId="{2AC50051-7956-48BB-9F5B-6C09B51AC203}"/>
    <dgm:cxn modelId="{4E454773-78D3-43B9-9E85-6E095B3E263D}" srcId="{62B4EB71-3812-46EB-BE8C-92BB109B3024}" destId="{1C8F1160-C19C-4FC2-B0EC-754EB50A616D}" srcOrd="1" destOrd="0" parTransId="{926453C9-15A4-415B-AEB5-442C4F53EA8A}" sibTransId="{218497F5-6196-489D-AA92-E33C623101A9}"/>
    <dgm:cxn modelId="{05EE4669-484E-4F61-9E0B-08EDA9D45C11}" type="presOf" srcId="{F60E6E41-1C10-4C2F-B802-AB2195FD4375}" destId="{07A71A39-0C62-443F-8299-FBAA31966862}" srcOrd="0" destOrd="0" presId="urn:microsoft.com/office/officeart/2005/8/layout/hProcess9"/>
    <dgm:cxn modelId="{50231CBD-6874-4048-BEB3-51FCA7602978}" type="presOf" srcId="{3F39B38B-1428-4856-B1BD-790303071086}" destId="{718F7BD6-3772-4823-AE81-3D1C02D49C39}" srcOrd="0" destOrd="0" presId="urn:microsoft.com/office/officeart/2005/8/layout/hProcess9"/>
    <dgm:cxn modelId="{2D3BBEE4-D6FB-4DFA-B177-74B532A7EF09}" type="presOf" srcId="{62B4EB71-3812-46EB-BE8C-92BB109B3024}" destId="{501D53D0-F1DF-4B6C-AC3A-A9D7471D6879}" srcOrd="0" destOrd="0" presId="urn:microsoft.com/office/officeart/2005/8/layout/hProcess9"/>
    <dgm:cxn modelId="{7EA81743-B139-47D4-B228-F7C05D63C207}" srcId="{62B4EB71-3812-46EB-BE8C-92BB109B3024}" destId="{28C83574-0728-4E14-90A9-EF85142C08CC}" srcOrd="0" destOrd="0" parTransId="{8F791E0B-491F-4BEF-8971-C096B059D80A}" sibTransId="{2B96354E-6EB2-44F4-864A-C57B3A945177}"/>
    <dgm:cxn modelId="{D2CCEF2D-F012-465F-B995-2831186E7F89}" type="presOf" srcId="{28C83574-0728-4E14-90A9-EF85142C08CC}" destId="{49C11B5F-2B08-4341-9D08-D662EF0B6187}" srcOrd="0" destOrd="0" presId="urn:microsoft.com/office/officeart/2005/8/layout/hProcess9"/>
    <dgm:cxn modelId="{1D4DA2F1-93AC-4544-AF4F-3144CBB2564B}" srcId="{62B4EB71-3812-46EB-BE8C-92BB109B3024}" destId="{F60E6E41-1C10-4C2F-B802-AB2195FD4375}" srcOrd="3" destOrd="0" parTransId="{4DA85F74-9F9E-4269-A925-6D02B9177343}" sibTransId="{0650AA76-CBD1-4903-B820-46088C03A7D8}"/>
    <dgm:cxn modelId="{8F62D321-6141-4B54-A014-8F84C912D557}" type="presParOf" srcId="{501D53D0-F1DF-4B6C-AC3A-A9D7471D6879}" destId="{6A968E27-8CE3-4652-82C7-0F7DBA407A00}" srcOrd="0" destOrd="0" presId="urn:microsoft.com/office/officeart/2005/8/layout/hProcess9"/>
    <dgm:cxn modelId="{379FB66D-7E67-41D4-B4AA-8D9B96F78144}" type="presParOf" srcId="{501D53D0-F1DF-4B6C-AC3A-A9D7471D6879}" destId="{8BD8F613-1FBE-4315-A247-9BF4A519C1E2}" srcOrd="1" destOrd="0" presId="urn:microsoft.com/office/officeart/2005/8/layout/hProcess9"/>
    <dgm:cxn modelId="{7E04121D-FD7A-4026-90C3-480DF431875E}" type="presParOf" srcId="{8BD8F613-1FBE-4315-A247-9BF4A519C1E2}" destId="{49C11B5F-2B08-4341-9D08-D662EF0B6187}" srcOrd="0" destOrd="0" presId="urn:microsoft.com/office/officeart/2005/8/layout/hProcess9"/>
    <dgm:cxn modelId="{50469F46-5A1E-43B6-B4B6-55B9AC6E7DCD}" type="presParOf" srcId="{8BD8F613-1FBE-4315-A247-9BF4A519C1E2}" destId="{40A16618-EF79-4974-B692-515FCD0CFEC6}" srcOrd="1" destOrd="0" presId="urn:microsoft.com/office/officeart/2005/8/layout/hProcess9"/>
    <dgm:cxn modelId="{1AD72D97-87E2-4AE2-B733-C34C901078FE}" type="presParOf" srcId="{8BD8F613-1FBE-4315-A247-9BF4A519C1E2}" destId="{245B4467-E1B8-4A88-A156-62379AE6C11B}" srcOrd="2" destOrd="0" presId="urn:microsoft.com/office/officeart/2005/8/layout/hProcess9"/>
    <dgm:cxn modelId="{48B46927-8FE0-4DD2-913F-EF2A45A0816D}" type="presParOf" srcId="{8BD8F613-1FBE-4315-A247-9BF4A519C1E2}" destId="{677DECCE-F036-46B3-A711-DE6EFF8E59A4}" srcOrd="3" destOrd="0" presId="urn:microsoft.com/office/officeart/2005/8/layout/hProcess9"/>
    <dgm:cxn modelId="{B646271A-E445-4B3B-9894-4AB074AF84F2}" type="presParOf" srcId="{8BD8F613-1FBE-4315-A247-9BF4A519C1E2}" destId="{718F7BD6-3772-4823-AE81-3D1C02D49C39}" srcOrd="4" destOrd="0" presId="urn:microsoft.com/office/officeart/2005/8/layout/hProcess9"/>
    <dgm:cxn modelId="{4C8BA8CF-B30E-423E-9C63-E4A2FA93E442}" type="presParOf" srcId="{8BD8F613-1FBE-4315-A247-9BF4A519C1E2}" destId="{1461B4F0-548B-4F5E-87D7-CA56FDAACEC6}" srcOrd="5" destOrd="0" presId="urn:microsoft.com/office/officeart/2005/8/layout/hProcess9"/>
    <dgm:cxn modelId="{0BA9B4C8-2FBD-47D3-8AA6-02117BBE547A}" type="presParOf" srcId="{8BD8F613-1FBE-4315-A247-9BF4A519C1E2}" destId="{07A71A39-0C62-443F-8299-FBAA31966862}"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68E27-8CE3-4652-82C7-0F7DBA407A00}">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C11B5F-2B08-4341-9D08-D662EF0B6187}">
      <dsp:nvSpPr>
        <dsp:cNvPr id="0" name=""/>
        <dsp:cNvSpPr/>
      </dsp:nvSpPr>
      <dsp:spPr>
        <a:xfrm>
          <a:off x="3324" y="1305401"/>
          <a:ext cx="249534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No changes</a:t>
          </a:r>
          <a:endParaRPr lang="en-US" sz="3800" kern="1200" dirty="0"/>
        </a:p>
      </dsp:txBody>
      <dsp:txXfrm>
        <a:off x="88290" y="1390367"/>
        <a:ext cx="2325411" cy="1570603"/>
      </dsp:txXfrm>
    </dsp:sp>
    <dsp:sp modelId="{245B4467-E1B8-4A88-A156-62379AE6C11B}">
      <dsp:nvSpPr>
        <dsp:cNvPr id="0" name=""/>
        <dsp:cNvSpPr/>
      </dsp:nvSpPr>
      <dsp:spPr>
        <a:xfrm>
          <a:off x="2674526" y="1305401"/>
          <a:ext cx="249534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Pre-CCTN</a:t>
          </a:r>
          <a:endParaRPr lang="en-US" sz="3800" kern="1200" dirty="0"/>
        </a:p>
      </dsp:txBody>
      <dsp:txXfrm>
        <a:off x="2759492" y="1390367"/>
        <a:ext cx="2325411" cy="1570603"/>
      </dsp:txXfrm>
    </dsp:sp>
    <dsp:sp modelId="{718F7BD6-3772-4823-AE81-3D1C02D49C39}">
      <dsp:nvSpPr>
        <dsp:cNvPr id="0" name=""/>
        <dsp:cNvSpPr/>
      </dsp:nvSpPr>
      <dsp:spPr>
        <a:xfrm>
          <a:off x="5345729" y="1305401"/>
          <a:ext cx="249534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Pre-CCTN plus CCTN</a:t>
          </a:r>
          <a:endParaRPr lang="en-US" sz="3800" kern="1200" dirty="0"/>
        </a:p>
      </dsp:txBody>
      <dsp:txXfrm>
        <a:off x="5430695" y="1390367"/>
        <a:ext cx="2325411" cy="1570603"/>
      </dsp:txXfrm>
    </dsp:sp>
    <dsp:sp modelId="{07A71A39-0C62-443F-8299-FBAA31966862}">
      <dsp:nvSpPr>
        <dsp:cNvPr id="0" name=""/>
        <dsp:cNvSpPr/>
      </dsp:nvSpPr>
      <dsp:spPr>
        <a:xfrm>
          <a:off x="8016932" y="1305401"/>
          <a:ext cx="2495343"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144780" rIns="144780" bIns="144780" numCol="1" spcCol="1270" anchor="ctr" anchorCtr="0">
          <a:noAutofit/>
        </a:bodyPr>
        <a:lstStyle/>
        <a:p>
          <a:pPr lvl="0" algn="ctr" defTabSz="1689100">
            <a:lnSpc>
              <a:spcPct val="90000"/>
            </a:lnSpc>
            <a:spcBef>
              <a:spcPct val="0"/>
            </a:spcBef>
            <a:spcAft>
              <a:spcPct val="35000"/>
            </a:spcAft>
          </a:pPr>
          <a:r>
            <a:rPr lang="en-US" sz="3800" kern="1200" dirty="0" smtClean="0"/>
            <a:t>CCTN</a:t>
          </a:r>
          <a:endParaRPr lang="en-US" sz="3800" kern="1200" dirty="0"/>
        </a:p>
      </dsp:txBody>
      <dsp:txXfrm>
        <a:off x="8101898" y="1390367"/>
        <a:ext cx="2325411" cy="157060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image" Target="../media/image6.emf"/><Relationship Id="rId4"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image" Target="../media/image10.emf"/><Relationship Id="rId4" Type="http://schemas.openxmlformats.org/officeDocument/2006/relationships/image" Target="../media/image13.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4"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0E5FB0-422C-4520-8ABA-FAC1D1B6F7D9}" type="datetimeFigureOut">
              <a:rPr lang="en-US" smtClean="0"/>
              <a:t>10/6/2022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961ABB-386C-44A3-9CD8-7936B761A869}" type="slidenum">
              <a:rPr lang="en-US" smtClean="0"/>
              <a:t>‹#›</a:t>
            </a:fld>
            <a:endParaRPr lang="en-US"/>
          </a:p>
        </p:txBody>
      </p:sp>
    </p:spTree>
    <p:extLst>
      <p:ext uri="{BB962C8B-B14F-4D97-AF65-F5344CB8AC3E}">
        <p14:creationId xmlns:p14="http://schemas.microsoft.com/office/powerpoint/2010/main" val="651302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a:t>May have one skin finding</a:t>
            </a:r>
            <a:r>
              <a:rPr lang="en-US" altLang="en-US" sz="1200" baseline="0" dirty="0"/>
              <a:t> </a:t>
            </a:r>
            <a:r>
              <a:rPr lang="en-US" altLang="en-US" sz="1200" dirty="0"/>
              <a:t>or all 4. May involve a large</a:t>
            </a:r>
            <a:r>
              <a:rPr lang="en-US" altLang="en-US" sz="1200" baseline="0" dirty="0"/>
              <a:t> part of the body or small.</a:t>
            </a:r>
            <a:endParaRPr lang="en-US" alt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sz="1200" dirty="0"/>
          </a:p>
          <a:p>
            <a:endParaRPr lang="en-US" dirty="0"/>
          </a:p>
        </p:txBody>
      </p:sp>
      <p:sp>
        <p:nvSpPr>
          <p:cNvPr id="4" name="Slide Number Placeholder 3"/>
          <p:cNvSpPr>
            <a:spLocks noGrp="1"/>
          </p:cNvSpPr>
          <p:nvPr>
            <p:ph type="sldNum" sz="quarter" idx="10"/>
          </p:nvPr>
        </p:nvSpPr>
        <p:spPr/>
        <p:txBody>
          <a:bodyPr/>
          <a:lstStyle/>
          <a:p>
            <a:fld id="{0F961ABB-386C-44A3-9CD8-7936B761A869}" type="slidenum">
              <a:rPr lang="en-US" smtClean="0"/>
              <a:t>3</a:t>
            </a:fld>
            <a:endParaRPr lang="en-US"/>
          </a:p>
        </p:txBody>
      </p:sp>
    </p:spTree>
    <p:extLst>
      <p:ext uri="{BB962C8B-B14F-4D97-AF65-F5344CB8AC3E}">
        <p14:creationId xmlns:p14="http://schemas.microsoft.com/office/powerpoint/2010/main" val="31157727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Age first noted is divided into (A) 0 to &lt;1 month; (B) 1 month to&lt;1 year; (C) 1 year</a:t>
            </a:r>
          </a:p>
          <a:p>
            <a:r>
              <a:rPr lang="en-US" sz="1200" b="0" i="0" u="none" strike="noStrike" kern="1200" baseline="0" dirty="0" smtClean="0">
                <a:solidFill>
                  <a:schemeClr val="tx1"/>
                </a:solidFill>
                <a:latin typeface="+mn-lt"/>
                <a:ea typeface="+mn-ea"/>
                <a:cs typeface="+mn-cs"/>
              </a:rPr>
              <a:t>To&lt;2 years; (D) 2 to&lt;4 years; and (E) </a:t>
            </a:r>
            <a:r>
              <a:rPr lang="en-US" sz="1200" b="0" i="1" u="none" strike="noStrike" kern="1200" baseline="0" dirty="0" smtClean="0">
                <a:solidFill>
                  <a:schemeClr val="tx1"/>
                </a:solidFill>
                <a:latin typeface="+mn-lt"/>
                <a:ea typeface="+mn-ea"/>
                <a:cs typeface="+mn-cs"/>
              </a:rPr>
              <a:t>&gt;</a:t>
            </a:r>
            <a:r>
              <a:rPr lang="en-US" sz="1200" b="0" i="0" u="none" strike="noStrike" kern="1200" baseline="0" dirty="0" smtClean="0">
                <a:solidFill>
                  <a:schemeClr val="tx1"/>
                </a:solidFill>
                <a:latin typeface="+mn-lt"/>
                <a:ea typeface="+mn-ea"/>
                <a:cs typeface="+mn-cs"/>
              </a:rPr>
              <a:t>4 years</a:t>
            </a:r>
            <a:endParaRPr lang="en-US" dirty="0"/>
          </a:p>
        </p:txBody>
      </p:sp>
      <p:sp>
        <p:nvSpPr>
          <p:cNvPr id="4" name="Slide Number Placeholder 3"/>
          <p:cNvSpPr>
            <a:spLocks noGrp="1"/>
          </p:cNvSpPr>
          <p:nvPr>
            <p:ph type="sldNum" sz="quarter" idx="10"/>
          </p:nvPr>
        </p:nvSpPr>
        <p:spPr/>
        <p:txBody>
          <a:bodyPr/>
          <a:lstStyle/>
          <a:p>
            <a:fld id="{0F961ABB-386C-44A3-9CD8-7936B761A869}" type="slidenum">
              <a:rPr lang="en-US" smtClean="0"/>
              <a:t>5</a:t>
            </a:fld>
            <a:endParaRPr lang="en-US"/>
          </a:p>
        </p:txBody>
      </p:sp>
    </p:spTree>
    <p:extLst>
      <p:ext uri="{BB962C8B-B14F-4D97-AF65-F5344CB8AC3E}">
        <p14:creationId xmlns:p14="http://schemas.microsoft.com/office/powerpoint/2010/main" val="375419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Too much of a good thing!</a:t>
            </a:r>
          </a:p>
          <a:p>
            <a:endParaRPr lang="en-US" dirty="0"/>
          </a:p>
        </p:txBody>
      </p:sp>
      <p:sp>
        <p:nvSpPr>
          <p:cNvPr id="4" name="Slide Number Placeholder 3"/>
          <p:cNvSpPr>
            <a:spLocks noGrp="1"/>
          </p:cNvSpPr>
          <p:nvPr>
            <p:ph type="sldNum" sz="quarter" idx="10"/>
          </p:nvPr>
        </p:nvSpPr>
        <p:spPr/>
        <p:txBody>
          <a:bodyPr/>
          <a:lstStyle/>
          <a:p>
            <a:fld id="{0F961ABB-386C-44A3-9CD8-7936B761A869}" type="slidenum">
              <a:rPr lang="en-US" smtClean="0"/>
              <a:t>15</a:t>
            </a:fld>
            <a:endParaRPr lang="en-US"/>
          </a:p>
        </p:txBody>
      </p:sp>
    </p:spTree>
    <p:extLst>
      <p:ext uri="{BB962C8B-B14F-4D97-AF65-F5344CB8AC3E}">
        <p14:creationId xmlns:p14="http://schemas.microsoft.com/office/powerpoint/2010/main" val="3244060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current standard therapy for epidermal nevi is surgery or ablative CO2 laser treatment. Topical tretinoin cream (0.02 or 0.05) percent and 5-fluorouracil cream have been used in the treatment of both acanthosis nigricans and epidermal nevi with variable results [5]. Treatment with topical tretinoin cream 0.02 percent once daily was not effective in the present patient. Therefore, CO2 laser treatment will be initiated in the future. Furthermore, several small molecule tyrosine kinase inhibitors of FGFR3 are available and being evaluated for the treatment of acute myeloid leukemia. These drugs may also be useful in the treatment of other disorders associated with FGFR3 mutations, such as benign skin lesions.</a:t>
            </a:r>
          </a:p>
          <a:p>
            <a:pPr eaLnBrk="1" hangingPunct="1">
              <a:spcBef>
                <a:spcPct val="0"/>
              </a:spcBef>
            </a:pPr>
            <a:endParaRPr lang="en-US" altLang="en-US"/>
          </a:p>
          <a:p>
            <a:pPr eaLnBrk="1" hangingPunct="1">
              <a:spcBef>
                <a:spcPct val="0"/>
              </a:spcBef>
            </a:pPr>
            <a:r>
              <a:rPr lang="en-US" altLang="en-US"/>
              <a:t>Nine patients with verrucous epidermal naevi and two with extensive unilateral epidermal naevus were treated with cryosurgery. Two cycles of open spray technique were used, 10-15 sec each, depending on the size and extent of the naevus. Ten patients had their naevi treated successfully in 2-5 sessions with two cycles of therapy, and the cosmetic result was excellent with no scarring. One patient showed a relapse within 8 months after the treatment. One patient with phototype IV developed hypochromic scarring, but repigmentation occurred after 6 months. Postoperative healing time was 10-20 days. </a:t>
            </a:r>
          </a:p>
          <a:p>
            <a:pPr eaLnBrk="1" hangingPunct="1">
              <a:spcBef>
                <a:spcPct val="0"/>
              </a:spcBef>
            </a:pPr>
            <a:endParaRPr lang="en-US" altLang="en-US"/>
          </a:p>
        </p:txBody>
      </p:sp>
      <p:sp>
        <p:nvSpPr>
          <p:cNvPr id="471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E4F5FF4-1D4A-4F16-9591-29433888A04E}" type="slidenum">
              <a:rPr lang="en-US" altLang="en-US"/>
              <a:pPr eaLnBrk="1" hangingPunct="1"/>
              <a:t>25</a:t>
            </a:fld>
            <a:endParaRPr lang="en-US" altLang="en-US"/>
          </a:p>
        </p:txBody>
      </p:sp>
    </p:spTree>
    <p:extLst>
      <p:ext uri="{BB962C8B-B14F-4D97-AF65-F5344CB8AC3E}">
        <p14:creationId xmlns:p14="http://schemas.microsoft.com/office/powerpoint/2010/main" val="3458488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EB161A2-4A17-4A89-B8EE-C323510F49E6}" type="slidenum">
              <a:rPr lang="en-US" altLang="en-US"/>
              <a:pPr eaLnBrk="1" hangingPunct="1"/>
              <a:t>30</a:t>
            </a:fld>
            <a:endParaRPr lang="en-US" altLang="en-US"/>
          </a:p>
        </p:txBody>
      </p:sp>
    </p:spTree>
    <p:extLst>
      <p:ext uri="{BB962C8B-B14F-4D97-AF65-F5344CB8AC3E}">
        <p14:creationId xmlns:p14="http://schemas.microsoft.com/office/powerpoint/2010/main" val="3039824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a:t>Anastasia Diapedic® Foot Cream </a:t>
            </a:r>
          </a:p>
          <a:p>
            <a:r>
              <a:rPr lang="en-US" altLang="en-US"/>
              <a:t>Brian recommends</a:t>
            </a:r>
          </a:p>
          <a:p>
            <a:r>
              <a:rPr lang="en-US" altLang="en-US"/>
              <a:t>Whole Leaf Aloe Barbadensis Extract, Safflower Oil, Paraffin, Octyl Stearate, Olive Oil, Propylene Glycol, Lanolin, Methyl Salicylate, Beeswax, Triethanolamine, Tocotrienol, Cetearyl Alcohol/Ceteth-20, Linoleic Acid/Linolenic Acid/Arachidonic Acid (Vitamin F), Eucalyptus Oil, Bergamot Oil, Evening Primrose Oil, Ascorbyl Palmitate, Tocopherol (Vitamin E), Ascorbic Acid (Vitamin C), Retinyl Palmitate (Vitamin A), Panthenol, Menthol, Camphor, Allantoin, Glyceryl Stearate, PEG-100 Stearate, Steareth-2, Steareth-21, Stearic Acid, Carbomer, Hydrolyzed Glycosaminoglycans, Cetyl Alcohol, Xanthan Gum, Sodium PCA, Imidazolinyl Urea, Propylparaben, Methylparaben.</a:t>
            </a:r>
          </a:p>
          <a:p>
            <a:r>
              <a:rPr lang="en-US" altLang="en-US" b="1"/>
              <a:t>Manufacturer</a:t>
            </a:r>
          </a:p>
          <a:p>
            <a:r>
              <a:rPr lang="en-US" altLang="en-US"/>
              <a:t>Anastasia Marie Laboratories, Inc.</a:t>
            </a:r>
            <a:br>
              <a:rPr lang="en-US" altLang="en-US"/>
            </a:br>
            <a:r>
              <a:rPr lang="en-US" altLang="en-US"/>
              <a:t>800-542-7546 </a:t>
            </a:r>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6ACFC49-BAA5-41EE-8992-1E01AE0E6D4F}" type="slidenum">
              <a:rPr lang="en-US" altLang="en-US"/>
              <a:pPr eaLnBrk="1" hangingPunct="1"/>
              <a:t>31</a:t>
            </a:fld>
            <a:endParaRPr lang="en-US" altLang="en-US"/>
          </a:p>
        </p:txBody>
      </p:sp>
    </p:spTree>
    <p:extLst>
      <p:ext uri="{BB962C8B-B14F-4D97-AF65-F5344CB8AC3E}">
        <p14:creationId xmlns:p14="http://schemas.microsoft.com/office/powerpoint/2010/main" val="3695575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Johnson’s Foot Soap - Soap, Sodium Sesquicarbonate, Sodium Borate, Sodium Bicarbonate, Caramel, Potassium Iodide, Bran, Iodoform.</a:t>
            </a:r>
            <a:br>
              <a:rPr lang="en-US" altLang="en-US"/>
            </a:br>
            <a:endParaRPr lang="en-US" altLang="en-US"/>
          </a:p>
        </p:txBody>
      </p:sp>
      <p:sp>
        <p:nvSpPr>
          <p:cNvPr id="450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8B46121-1212-4D8B-A6BE-5ECB5B0697BE}" type="slidenum">
              <a:rPr lang="en-US" altLang="en-US"/>
              <a:pPr eaLnBrk="1" hangingPunct="1"/>
              <a:t>34</a:t>
            </a:fld>
            <a:endParaRPr lang="en-US" altLang="en-US"/>
          </a:p>
        </p:txBody>
      </p:sp>
    </p:spTree>
    <p:extLst>
      <p:ext uri="{BB962C8B-B14F-4D97-AF65-F5344CB8AC3E}">
        <p14:creationId xmlns:p14="http://schemas.microsoft.com/office/powerpoint/2010/main" val="2599735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CE576D-4153-4315-84C5-2E74B414624B}"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39D65-517B-4721-B5FC-A770B13141BE}" type="slidenum">
              <a:rPr lang="en-US" smtClean="0"/>
              <a:t>‹#›</a:t>
            </a:fld>
            <a:endParaRPr lang="en-US"/>
          </a:p>
        </p:txBody>
      </p:sp>
    </p:spTree>
    <p:extLst>
      <p:ext uri="{BB962C8B-B14F-4D97-AF65-F5344CB8AC3E}">
        <p14:creationId xmlns:p14="http://schemas.microsoft.com/office/powerpoint/2010/main" val="3205551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CE576D-4153-4315-84C5-2E74B414624B}"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39D65-517B-4721-B5FC-A770B13141BE}" type="slidenum">
              <a:rPr lang="en-US" smtClean="0"/>
              <a:t>‹#›</a:t>
            </a:fld>
            <a:endParaRPr lang="en-US"/>
          </a:p>
        </p:txBody>
      </p:sp>
    </p:spTree>
    <p:extLst>
      <p:ext uri="{BB962C8B-B14F-4D97-AF65-F5344CB8AC3E}">
        <p14:creationId xmlns:p14="http://schemas.microsoft.com/office/powerpoint/2010/main" val="1839681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CE576D-4153-4315-84C5-2E74B414624B}"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39D65-517B-4721-B5FC-A770B13141BE}" type="slidenum">
              <a:rPr lang="en-US" smtClean="0"/>
              <a:t>‹#›</a:t>
            </a:fld>
            <a:endParaRPr lang="en-US"/>
          </a:p>
        </p:txBody>
      </p:sp>
    </p:spTree>
    <p:extLst>
      <p:ext uri="{BB962C8B-B14F-4D97-AF65-F5344CB8AC3E}">
        <p14:creationId xmlns:p14="http://schemas.microsoft.com/office/powerpoint/2010/main" val="2127830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7814"/>
            <a:ext cx="10972800" cy="1139825"/>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endParaRPr lang="en-US" altLang="en-US"/>
          </a:p>
        </p:txBody>
      </p:sp>
      <p:sp>
        <p:nvSpPr>
          <p:cNvPr id="6" name="Footer Placeholder 2"/>
          <p:cNvSpPr>
            <a:spLocks noGrp="1"/>
          </p:cNvSpPr>
          <p:nvPr>
            <p:ph type="ftr" sz="quarter" idx="11"/>
          </p:nvPr>
        </p:nvSpPr>
        <p:spPr/>
        <p:txBody>
          <a:bodyPr/>
          <a:lstStyle>
            <a:lvl1pPr>
              <a:defRPr/>
            </a:lvl1pPr>
          </a:lstStyle>
          <a:p>
            <a:pPr>
              <a:defRPr/>
            </a:pPr>
            <a:endParaRPr lang="en-US" altLang="en-US"/>
          </a:p>
        </p:txBody>
      </p:sp>
      <p:sp>
        <p:nvSpPr>
          <p:cNvPr id="7" name="Slide Number Placeholder 22"/>
          <p:cNvSpPr>
            <a:spLocks noGrp="1"/>
          </p:cNvSpPr>
          <p:nvPr>
            <p:ph type="sldNum" sz="quarter" idx="12"/>
          </p:nvPr>
        </p:nvSpPr>
        <p:spPr/>
        <p:txBody>
          <a:bodyPr/>
          <a:lstStyle>
            <a:lvl1pPr>
              <a:defRPr/>
            </a:lvl1pPr>
          </a:lstStyle>
          <a:p>
            <a:pPr>
              <a:defRPr/>
            </a:pPr>
            <a:fld id="{DF3C8002-0079-4010-8239-5C8A9962517E}" type="slidenum">
              <a:rPr lang="en-US" altLang="en-US"/>
              <a:pPr>
                <a:defRPr/>
              </a:pPr>
              <a:t>‹#›</a:t>
            </a:fld>
            <a:endParaRPr lang="en-US" altLang="en-US"/>
          </a:p>
        </p:txBody>
      </p:sp>
    </p:spTree>
    <p:extLst>
      <p:ext uri="{BB962C8B-B14F-4D97-AF65-F5344CB8AC3E}">
        <p14:creationId xmlns:p14="http://schemas.microsoft.com/office/powerpoint/2010/main" val="18502038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CE576D-4153-4315-84C5-2E74B414624B}"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39D65-517B-4721-B5FC-A770B13141BE}" type="slidenum">
              <a:rPr lang="en-US" smtClean="0"/>
              <a:t>‹#›</a:t>
            </a:fld>
            <a:endParaRPr lang="en-US"/>
          </a:p>
        </p:txBody>
      </p:sp>
    </p:spTree>
    <p:extLst>
      <p:ext uri="{BB962C8B-B14F-4D97-AF65-F5344CB8AC3E}">
        <p14:creationId xmlns:p14="http://schemas.microsoft.com/office/powerpoint/2010/main" val="2060772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CE576D-4153-4315-84C5-2E74B414624B}" type="datetimeFigureOut">
              <a:rPr lang="en-US" smtClean="0"/>
              <a:t>10/6/2022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039D65-517B-4721-B5FC-A770B13141BE}" type="slidenum">
              <a:rPr lang="en-US" smtClean="0"/>
              <a:t>‹#›</a:t>
            </a:fld>
            <a:endParaRPr lang="en-US"/>
          </a:p>
        </p:txBody>
      </p:sp>
    </p:spTree>
    <p:extLst>
      <p:ext uri="{BB962C8B-B14F-4D97-AF65-F5344CB8AC3E}">
        <p14:creationId xmlns:p14="http://schemas.microsoft.com/office/powerpoint/2010/main" val="811224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CE576D-4153-4315-84C5-2E74B414624B}"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39D65-517B-4721-B5FC-A770B13141BE}" type="slidenum">
              <a:rPr lang="en-US" smtClean="0"/>
              <a:t>‹#›</a:t>
            </a:fld>
            <a:endParaRPr lang="en-US"/>
          </a:p>
        </p:txBody>
      </p:sp>
    </p:spTree>
    <p:extLst>
      <p:ext uri="{BB962C8B-B14F-4D97-AF65-F5344CB8AC3E}">
        <p14:creationId xmlns:p14="http://schemas.microsoft.com/office/powerpoint/2010/main" val="1767543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CE576D-4153-4315-84C5-2E74B414624B}" type="datetimeFigureOut">
              <a:rPr lang="en-US" smtClean="0"/>
              <a:t>10/6/2022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039D65-517B-4721-B5FC-A770B13141BE}" type="slidenum">
              <a:rPr lang="en-US" smtClean="0"/>
              <a:t>‹#›</a:t>
            </a:fld>
            <a:endParaRPr lang="en-US"/>
          </a:p>
        </p:txBody>
      </p:sp>
    </p:spTree>
    <p:extLst>
      <p:ext uri="{BB962C8B-B14F-4D97-AF65-F5344CB8AC3E}">
        <p14:creationId xmlns:p14="http://schemas.microsoft.com/office/powerpoint/2010/main" val="1324724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CE576D-4153-4315-84C5-2E74B414624B}" type="datetimeFigureOut">
              <a:rPr lang="en-US" smtClean="0"/>
              <a:t>10/6/2022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039D65-517B-4721-B5FC-A770B13141BE}" type="slidenum">
              <a:rPr lang="en-US" smtClean="0"/>
              <a:t>‹#›</a:t>
            </a:fld>
            <a:endParaRPr lang="en-US"/>
          </a:p>
        </p:txBody>
      </p:sp>
    </p:spTree>
    <p:extLst>
      <p:ext uri="{BB962C8B-B14F-4D97-AF65-F5344CB8AC3E}">
        <p14:creationId xmlns:p14="http://schemas.microsoft.com/office/powerpoint/2010/main" val="1072222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CE576D-4153-4315-84C5-2E74B414624B}" type="datetimeFigureOut">
              <a:rPr lang="en-US" smtClean="0"/>
              <a:t>10/6/2022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039D65-517B-4721-B5FC-A770B13141BE}" type="slidenum">
              <a:rPr lang="en-US" smtClean="0"/>
              <a:t>‹#›</a:t>
            </a:fld>
            <a:endParaRPr lang="en-US"/>
          </a:p>
        </p:txBody>
      </p:sp>
    </p:spTree>
    <p:extLst>
      <p:ext uri="{BB962C8B-B14F-4D97-AF65-F5344CB8AC3E}">
        <p14:creationId xmlns:p14="http://schemas.microsoft.com/office/powerpoint/2010/main" val="724410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CE576D-4153-4315-84C5-2E74B414624B}"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39D65-517B-4721-B5FC-A770B13141BE}" type="slidenum">
              <a:rPr lang="en-US" smtClean="0"/>
              <a:t>‹#›</a:t>
            </a:fld>
            <a:endParaRPr lang="en-US"/>
          </a:p>
        </p:txBody>
      </p:sp>
    </p:spTree>
    <p:extLst>
      <p:ext uri="{BB962C8B-B14F-4D97-AF65-F5344CB8AC3E}">
        <p14:creationId xmlns:p14="http://schemas.microsoft.com/office/powerpoint/2010/main" val="36111729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CE576D-4153-4315-84C5-2E74B414624B}" type="datetimeFigureOut">
              <a:rPr lang="en-US" smtClean="0"/>
              <a:t>10/6/2022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039D65-517B-4721-B5FC-A770B13141BE}" type="slidenum">
              <a:rPr lang="en-US" smtClean="0"/>
              <a:t>‹#›</a:t>
            </a:fld>
            <a:endParaRPr lang="en-US"/>
          </a:p>
        </p:txBody>
      </p:sp>
    </p:spTree>
    <p:extLst>
      <p:ext uri="{BB962C8B-B14F-4D97-AF65-F5344CB8AC3E}">
        <p14:creationId xmlns:p14="http://schemas.microsoft.com/office/powerpoint/2010/main" val="2377129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CE576D-4153-4315-84C5-2E74B414624B}" type="datetimeFigureOut">
              <a:rPr lang="en-US" smtClean="0"/>
              <a:t>10/6/2022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039D65-517B-4721-B5FC-A770B13141BE}" type="slidenum">
              <a:rPr lang="en-US" smtClean="0"/>
              <a:t>‹#›</a:t>
            </a:fld>
            <a:endParaRPr lang="en-US"/>
          </a:p>
        </p:txBody>
      </p:sp>
    </p:spTree>
    <p:extLst>
      <p:ext uri="{BB962C8B-B14F-4D97-AF65-F5344CB8AC3E}">
        <p14:creationId xmlns:p14="http://schemas.microsoft.com/office/powerpoint/2010/main" val="233017807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7.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9.emf"/><Relationship Id="rId5" Type="http://schemas.openxmlformats.org/officeDocument/2006/relationships/image" Target="../media/image6.e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8.emf"/></Relationships>
</file>

<file path=ppt/slides/_rels/slide6.x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oleObject" Target="../embeddings/oleObject5.bin"/><Relationship Id="rId7"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1.emf"/><Relationship Id="rId5" Type="http://schemas.openxmlformats.org/officeDocument/2006/relationships/oleObject" Target="../embeddings/oleObject6.bin"/><Relationship Id="rId10" Type="http://schemas.openxmlformats.org/officeDocument/2006/relationships/image" Target="../media/image13.emf"/><Relationship Id="rId4" Type="http://schemas.openxmlformats.org/officeDocument/2006/relationships/image" Target="../media/image10.emf"/><Relationship Id="rId9"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oleObject" Target="../embeddings/oleObject9.bin"/><Relationship Id="rId7"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5.emf"/><Relationship Id="rId5" Type="http://schemas.openxmlformats.org/officeDocument/2006/relationships/oleObject" Target="../embeddings/oleObject10.bin"/><Relationship Id="rId10" Type="http://schemas.openxmlformats.org/officeDocument/2006/relationships/image" Target="../media/image17.emf"/><Relationship Id="rId4" Type="http://schemas.openxmlformats.org/officeDocument/2006/relationships/image" Target="../media/image14.emf"/><Relationship Id="rId9" Type="http://schemas.openxmlformats.org/officeDocument/2006/relationships/oleObject" Target="../embeddings/oleObject12.bin"/></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Things to </a:t>
            </a:r>
            <a:r>
              <a:rPr lang="en-US" dirty="0" smtClean="0"/>
              <a:t>know </a:t>
            </a:r>
            <a:r>
              <a:rPr lang="en-US" dirty="0"/>
              <a:t>about the </a:t>
            </a:r>
            <a:r>
              <a:rPr lang="en-US" dirty="0" smtClean="0"/>
              <a:t>skin </a:t>
            </a:r>
            <a:r>
              <a:rPr lang="en-US" dirty="0"/>
              <a:t>in Proteus </a:t>
            </a:r>
            <a:r>
              <a:rPr lang="en-US" dirty="0" smtClean="0"/>
              <a:t>syndrome</a:t>
            </a:r>
            <a:endParaRPr lang="en-US" dirty="0"/>
          </a:p>
        </p:txBody>
      </p:sp>
      <p:sp>
        <p:nvSpPr>
          <p:cNvPr id="3" name="Subtitle 2"/>
          <p:cNvSpPr>
            <a:spLocks noGrp="1"/>
          </p:cNvSpPr>
          <p:nvPr>
            <p:ph type="subTitle" idx="1"/>
          </p:nvPr>
        </p:nvSpPr>
        <p:spPr>
          <a:xfrm>
            <a:off x="2667000" y="4318475"/>
            <a:ext cx="6858000" cy="1655762"/>
          </a:xfrm>
        </p:spPr>
        <p:txBody>
          <a:bodyPr/>
          <a:lstStyle/>
          <a:p>
            <a:r>
              <a:rPr lang="en-US" dirty="0"/>
              <a:t>Thomas Darling, M.D. Ph.D.</a:t>
            </a:r>
          </a:p>
          <a:p>
            <a:r>
              <a:rPr lang="en-US" dirty="0"/>
              <a:t>Professor and Chair of Dermatology</a:t>
            </a:r>
          </a:p>
          <a:p>
            <a:r>
              <a:rPr lang="en-US" dirty="0"/>
              <a:t>Uniformed Services University</a:t>
            </a:r>
          </a:p>
        </p:txBody>
      </p:sp>
    </p:spTree>
    <p:extLst>
      <p:ext uri="{BB962C8B-B14F-4D97-AF65-F5344CB8AC3E}">
        <p14:creationId xmlns:p14="http://schemas.microsoft.com/office/powerpoint/2010/main" val="28477216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Cerebriform connective tissue nevus (CCTN)</a:t>
            </a:r>
            <a:endParaRPr lang="en-US" dirty="0"/>
          </a:p>
        </p:txBody>
      </p:sp>
      <p:sp>
        <p:nvSpPr>
          <p:cNvPr id="3" name="Content Placeholder 2"/>
          <p:cNvSpPr>
            <a:spLocks noGrp="1"/>
          </p:cNvSpPr>
          <p:nvPr>
            <p:ph idx="1"/>
          </p:nvPr>
        </p:nvSpPr>
        <p:spPr/>
        <p:txBody>
          <a:bodyPr>
            <a:normAutofit/>
          </a:bodyPr>
          <a:lstStyle/>
          <a:p>
            <a:r>
              <a:rPr lang="en-US" altLang="en-US" dirty="0" smtClean="0"/>
              <a:t>One of the more </a:t>
            </a:r>
            <a:r>
              <a:rPr lang="en-US" altLang="en-US" dirty="0"/>
              <a:t>characteristic skin </a:t>
            </a:r>
            <a:r>
              <a:rPr lang="en-US" altLang="en-US" dirty="0" smtClean="0"/>
              <a:t>changes</a:t>
            </a:r>
          </a:p>
          <a:p>
            <a:r>
              <a:rPr lang="en-US" altLang="en-US" dirty="0" smtClean="0"/>
              <a:t>Typically arise in first 2 years</a:t>
            </a:r>
          </a:p>
          <a:p>
            <a:r>
              <a:rPr lang="en-US" altLang="en-US" dirty="0" smtClean="0"/>
              <a:t>Most common on soles of feet, second most common palms</a:t>
            </a:r>
          </a:p>
          <a:p>
            <a:pPr lvl="1"/>
            <a:r>
              <a:rPr lang="nb-NO" altLang="en-US" dirty="0"/>
              <a:t>Pediatr Dermatol. </a:t>
            </a:r>
            <a:r>
              <a:rPr lang="nb-NO" altLang="en-US" dirty="0" smtClean="0"/>
              <a:t>2021;38:794-799</a:t>
            </a:r>
            <a:endParaRPr lang="en-US" altLang="en-US" dirty="0" smtClean="0"/>
          </a:p>
          <a:p>
            <a:r>
              <a:rPr lang="en-US" altLang="en-US" dirty="0" smtClean="0"/>
              <a:t>Early growth small “pre-CCTN”</a:t>
            </a:r>
          </a:p>
          <a:p>
            <a:pPr lvl="1"/>
            <a:r>
              <a:rPr lang="de-DE" altLang="en-US" dirty="0"/>
              <a:t>Am J Hum Genet. </a:t>
            </a:r>
            <a:r>
              <a:rPr lang="de-DE" altLang="en-US" dirty="0" smtClean="0"/>
              <a:t>2019;104:484-491</a:t>
            </a:r>
            <a:endParaRPr lang="en-US" altLang="en-US" dirty="0" smtClean="0"/>
          </a:p>
          <a:p>
            <a:r>
              <a:rPr lang="en-US" altLang="en-US" dirty="0" smtClean="0"/>
              <a:t>Can be </a:t>
            </a:r>
            <a:r>
              <a:rPr lang="en-US" altLang="en-US" dirty="0"/>
              <a:t>difficult to diagnose in young </a:t>
            </a:r>
            <a:r>
              <a:rPr lang="en-US" altLang="en-US" dirty="0" smtClean="0"/>
              <a:t>children</a:t>
            </a:r>
          </a:p>
          <a:p>
            <a:r>
              <a:rPr lang="en-US" altLang="en-US" dirty="0" smtClean="0"/>
              <a:t>Rarely late onset (age 19 years)</a:t>
            </a:r>
          </a:p>
          <a:p>
            <a:pPr lvl="1"/>
            <a:r>
              <a:rPr lang="en-US" altLang="en-US" dirty="0"/>
              <a:t>Am J Med Genet A. </a:t>
            </a:r>
            <a:r>
              <a:rPr lang="en-US" altLang="en-US" dirty="0" smtClean="0"/>
              <a:t>2022;188:2766-2771</a:t>
            </a:r>
            <a:endParaRPr lang="en-US" altLang="en-US" dirty="0"/>
          </a:p>
          <a:p>
            <a:endParaRPr lang="en-US" dirty="0"/>
          </a:p>
        </p:txBody>
      </p:sp>
    </p:spTree>
    <p:extLst>
      <p:ext uri="{BB962C8B-B14F-4D97-AF65-F5344CB8AC3E}">
        <p14:creationId xmlns:p14="http://schemas.microsoft.com/office/powerpoint/2010/main" val="2170331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Progression of CCTN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33569890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7339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Additional skin changes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Patchy dermal hypoplasia</a:t>
            </a:r>
          </a:p>
          <a:p>
            <a:pPr lvl="1"/>
            <a:r>
              <a:rPr lang="en-US" dirty="0"/>
              <a:t>Arch </a:t>
            </a:r>
            <a:r>
              <a:rPr lang="en-US" dirty="0" err="1"/>
              <a:t>Dermatol</a:t>
            </a:r>
            <a:r>
              <a:rPr lang="en-US" dirty="0"/>
              <a:t>. </a:t>
            </a:r>
            <a:r>
              <a:rPr lang="en-US" dirty="0" smtClean="0"/>
              <a:t>1997;133:77-80</a:t>
            </a:r>
          </a:p>
          <a:p>
            <a:r>
              <a:rPr lang="en-US" dirty="0" smtClean="0"/>
              <a:t>Patches with increased hair growth</a:t>
            </a:r>
          </a:p>
          <a:p>
            <a:pPr lvl="1"/>
            <a:r>
              <a:rPr lang="en-US" dirty="0"/>
              <a:t>J Am </a:t>
            </a:r>
            <a:r>
              <a:rPr lang="en-US" dirty="0" err="1"/>
              <a:t>Acad</a:t>
            </a:r>
            <a:r>
              <a:rPr lang="en-US" dirty="0"/>
              <a:t> </a:t>
            </a:r>
            <a:r>
              <a:rPr lang="en-US" dirty="0" err="1"/>
              <a:t>Dermatol</a:t>
            </a:r>
            <a:r>
              <a:rPr lang="en-US" dirty="0"/>
              <a:t>. </a:t>
            </a:r>
            <a:r>
              <a:rPr lang="en-US" dirty="0" smtClean="0"/>
              <a:t>2021;84:415-424</a:t>
            </a:r>
          </a:p>
          <a:p>
            <a:r>
              <a:rPr lang="en-US" dirty="0" smtClean="0"/>
              <a:t>Light or darks spots</a:t>
            </a:r>
          </a:p>
          <a:p>
            <a:r>
              <a:rPr lang="en-US" dirty="0" smtClean="0"/>
              <a:t>Nail changes</a:t>
            </a:r>
          </a:p>
          <a:p>
            <a:pPr lvl="1"/>
            <a:r>
              <a:rPr lang="nb-NO" dirty="0"/>
              <a:t>Pediatr </a:t>
            </a:r>
            <a:r>
              <a:rPr lang="nb-NO" dirty="0" smtClean="0"/>
              <a:t>Dermatol. 2021;38:794-799</a:t>
            </a:r>
            <a:endParaRPr lang="en-US" dirty="0" smtClean="0"/>
          </a:p>
          <a:p>
            <a:r>
              <a:rPr lang="en-US" dirty="0" smtClean="0"/>
              <a:t>Localized back acne</a:t>
            </a:r>
          </a:p>
          <a:p>
            <a:pPr lvl="1"/>
            <a:r>
              <a:rPr lang="en-US" dirty="0"/>
              <a:t>JAAD Case Rep. </a:t>
            </a:r>
            <a:r>
              <a:rPr lang="en-US" dirty="0" smtClean="0"/>
              <a:t>2020;6:1072-1074</a:t>
            </a:r>
            <a:endParaRPr lang="en-US" dirty="0"/>
          </a:p>
        </p:txBody>
      </p:sp>
    </p:spTree>
    <p:extLst>
      <p:ext uri="{BB962C8B-B14F-4D97-AF65-F5344CB8AC3E}">
        <p14:creationId xmlns:p14="http://schemas.microsoft.com/office/powerpoint/2010/main" val="5558371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r>
              <a:rPr lang="en-US" altLang="en-US" dirty="0" smtClean="0"/>
              <a:t>Potential problems from skin changes</a:t>
            </a:r>
            <a:endParaRPr lang="en-US" altLang="en-US" dirty="0"/>
          </a:p>
        </p:txBody>
      </p:sp>
      <p:sp>
        <p:nvSpPr>
          <p:cNvPr id="18435" name="Rectangle 3"/>
          <p:cNvSpPr>
            <a:spLocks noGrp="1" noChangeArrowheads="1"/>
          </p:cNvSpPr>
          <p:nvPr>
            <p:ph idx="1"/>
          </p:nvPr>
        </p:nvSpPr>
        <p:spPr/>
        <p:txBody>
          <a:bodyPr/>
          <a:lstStyle/>
          <a:p>
            <a:pPr eaLnBrk="1" hangingPunct="1"/>
            <a:r>
              <a:rPr lang="en-US" altLang="en-US" dirty="0"/>
              <a:t>Appearance</a:t>
            </a:r>
          </a:p>
          <a:p>
            <a:pPr eaLnBrk="1" hangingPunct="1"/>
            <a:r>
              <a:rPr lang="en-US" altLang="en-US" dirty="0"/>
              <a:t>Impaired function</a:t>
            </a:r>
          </a:p>
          <a:p>
            <a:pPr eaLnBrk="1" hangingPunct="1"/>
            <a:r>
              <a:rPr lang="en-US" altLang="en-US" dirty="0"/>
              <a:t>Pain</a:t>
            </a:r>
          </a:p>
          <a:p>
            <a:pPr eaLnBrk="1" hangingPunct="1"/>
            <a:r>
              <a:rPr lang="en-US" altLang="en-US" dirty="0"/>
              <a:t>Dry skin</a:t>
            </a:r>
          </a:p>
          <a:p>
            <a:pPr eaLnBrk="1" hangingPunct="1"/>
            <a:r>
              <a:rPr lang="en-US" altLang="en-US" dirty="0"/>
              <a:t>Sensitive skin</a:t>
            </a:r>
          </a:p>
          <a:p>
            <a:pPr eaLnBrk="1" hangingPunct="1"/>
            <a:r>
              <a:rPr lang="en-US" altLang="en-US" dirty="0"/>
              <a:t>Odor</a:t>
            </a:r>
          </a:p>
          <a:p>
            <a:pPr eaLnBrk="1" hangingPunct="1"/>
            <a:r>
              <a:rPr lang="en-US" altLang="en-US" dirty="0"/>
              <a:t>Infection</a:t>
            </a:r>
          </a:p>
        </p:txBody>
      </p:sp>
    </p:spTree>
    <p:extLst>
      <p:ext uri="{BB962C8B-B14F-4D97-AF65-F5344CB8AC3E}">
        <p14:creationId xmlns:p14="http://schemas.microsoft.com/office/powerpoint/2010/main" val="2028070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rmAutofit/>
          </a:bodyPr>
          <a:lstStyle/>
          <a:p>
            <a:pPr eaLnBrk="1" hangingPunct="1"/>
            <a:r>
              <a:rPr lang="en-US" altLang="en-US" dirty="0" smtClean="0"/>
              <a:t>Medical utility of skin changes</a:t>
            </a:r>
            <a:endParaRPr lang="en-US" altLang="en-US" dirty="0"/>
          </a:p>
        </p:txBody>
      </p:sp>
      <p:sp>
        <p:nvSpPr>
          <p:cNvPr id="18435" name="Rectangle 3"/>
          <p:cNvSpPr>
            <a:spLocks noGrp="1" noChangeArrowheads="1"/>
          </p:cNvSpPr>
          <p:nvPr>
            <p:ph idx="1"/>
          </p:nvPr>
        </p:nvSpPr>
        <p:spPr/>
        <p:txBody>
          <a:bodyPr/>
          <a:lstStyle/>
          <a:p>
            <a:pPr eaLnBrk="1" hangingPunct="1"/>
            <a:r>
              <a:rPr lang="en-US" altLang="en-US" dirty="0" smtClean="0"/>
              <a:t>Diagnosis</a:t>
            </a:r>
          </a:p>
          <a:p>
            <a:pPr lvl="1"/>
            <a:r>
              <a:rPr lang="en-US" altLang="en-US" dirty="0" smtClean="0"/>
              <a:t>Clinical</a:t>
            </a:r>
          </a:p>
          <a:p>
            <a:pPr lvl="1"/>
            <a:r>
              <a:rPr lang="en-US" altLang="en-US" dirty="0" smtClean="0"/>
              <a:t>Molecular</a:t>
            </a:r>
            <a:endParaRPr lang="en-US" altLang="en-US" dirty="0"/>
          </a:p>
          <a:p>
            <a:pPr eaLnBrk="1" hangingPunct="1"/>
            <a:r>
              <a:rPr lang="en-US" altLang="en-US" dirty="0" smtClean="0"/>
              <a:t>Monitoring response to treatment</a:t>
            </a:r>
          </a:p>
        </p:txBody>
      </p:sp>
    </p:spTree>
    <p:extLst>
      <p:ext uri="{BB962C8B-B14F-4D97-AF65-F5344CB8AC3E}">
        <p14:creationId xmlns:p14="http://schemas.microsoft.com/office/powerpoint/2010/main" val="39555287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What causes these changes in skin?</a:t>
            </a:r>
            <a:endParaRPr lang="en-US" dirty="0"/>
          </a:p>
        </p:txBody>
      </p:sp>
      <p:pic>
        <p:nvPicPr>
          <p:cNvPr id="7" name="Picture 6"/>
          <p:cNvPicPr>
            <a:picLocks noChangeAspect="1"/>
          </p:cNvPicPr>
          <p:nvPr/>
        </p:nvPicPr>
        <p:blipFill rotWithShape="1">
          <a:blip r:embed="rId3"/>
          <a:srcRect l="17001" t="32465" r="17916" b="13641"/>
          <a:stretch/>
        </p:blipFill>
        <p:spPr>
          <a:xfrm>
            <a:off x="1745411" y="2119672"/>
            <a:ext cx="8701179" cy="3839958"/>
          </a:xfrm>
          <a:prstGeom prst="rect">
            <a:avLst/>
          </a:prstGeom>
        </p:spPr>
      </p:pic>
    </p:spTree>
    <p:extLst>
      <p:ext uri="{BB962C8B-B14F-4D97-AF65-F5344CB8AC3E}">
        <p14:creationId xmlns:p14="http://schemas.microsoft.com/office/powerpoint/2010/main" val="15870470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clipartbest.com/cliparts/7Ta/ojx/7TaojxRb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8669" y="1629179"/>
            <a:ext cx="3295650"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Normal appearing skin </a:t>
            </a:r>
            <a:endParaRPr lang="en-US" dirty="0"/>
          </a:p>
        </p:txBody>
      </p:sp>
      <p:grpSp>
        <p:nvGrpSpPr>
          <p:cNvPr id="8" name="Group 7"/>
          <p:cNvGrpSpPr/>
          <p:nvPr/>
        </p:nvGrpSpPr>
        <p:grpSpPr>
          <a:xfrm>
            <a:off x="5505918" y="2470330"/>
            <a:ext cx="4070267" cy="670847"/>
            <a:chOff x="3981917" y="2470329"/>
            <a:chExt cx="4070267" cy="670847"/>
          </a:xfrm>
        </p:grpSpPr>
        <p:sp>
          <p:nvSpPr>
            <p:cNvPr id="5" name="TextBox 4"/>
            <p:cNvSpPr txBox="1"/>
            <p:nvPr/>
          </p:nvSpPr>
          <p:spPr>
            <a:xfrm>
              <a:off x="5472757" y="2482587"/>
              <a:ext cx="2579427" cy="646331"/>
            </a:xfrm>
            <a:prstGeom prst="rect">
              <a:avLst/>
            </a:prstGeom>
            <a:noFill/>
          </p:spPr>
          <p:txBody>
            <a:bodyPr wrap="square" rtlCol="0">
              <a:spAutoFit/>
            </a:bodyPr>
            <a:lstStyle/>
            <a:p>
              <a:r>
                <a:rPr lang="en-US" sz="3600" dirty="0"/>
                <a:t>Collagen</a:t>
              </a:r>
            </a:p>
          </p:txBody>
        </p:sp>
        <p:sp>
          <p:nvSpPr>
            <p:cNvPr id="4" name="Right Arrow 3"/>
            <p:cNvSpPr/>
            <p:nvPr/>
          </p:nvSpPr>
          <p:spPr>
            <a:xfrm flipH="1">
              <a:off x="3981917" y="2470329"/>
              <a:ext cx="1241946" cy="670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5505918" y="5366351"/>
            <a:ext cx="4070267" cy="670847"/>
            <a:chOff x="3981917" y="5366350"/>
            <a:chExt cx="4070267" cy="670847"/>
          </a:xfrm>
        </p:grpSpPr>
        <p:sp>
          <p:nvSpPr>
            <p:cNvPr id="3" name="TextBox 2"/>
            <p:cNvSpPr txBox="1"/>
            <p:nvPr/>
          </p:nvSpPr>
          <p:spPr>
            <a:xfrm>
              <a:off x="5472757" y="5378608"/>
              <a:ext cx="2579427" cy="646331"/>
            </a:xfrm>
            <a:prstGeom prst="rect">
              <a:avLst/>
            </a:prstGeom>
            <a:noFill/>
          </p:spPr>
          <p:txBody>
            <a:bodyPr wrap="square" rtlCol="0">
              <a:spAutoFit/>
            </a:bodyPr>
            <a:lstStyle/>
            <a:p>
              <a:r>
                <a:rPr lang="en-US" sz="3600" dirty="0"/>
                <a:t>Fibroblast</a:t>
              </a:r>
            </a:p>
          </p:txBody>
        </p:sp>
        <p:sp>
          <p:nvSpPr>
            <p:cNvPr id="7" name="Right Arrow 6"/>
            <p:cNvSpPr/>
            <p:nvPr/>
          </p:nvSpPr>
          <p:spPr>
            <a:xfrm flipH="1">
              <a:off x="3981917" y="5366350"/>
              <a:ext cx="1241946" cy="670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82675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16963" y="986525"/>
            <a:ext cx="4126069" cy="5728146"/>
            <a:chOff x="4564712" y="663533"/>
            <a:chExt cx="4126069" cy="5728146"/>
          </a:xfrm>
        </p:grpSpPr>
        <p:pic>
          <p:nvPicPr>
            <p:cNvPr id="3" name="Picture 2" descr="http://www.clipartbest.com/cliparts/7Ta/ojx/7TaojxRb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131" y="1629179"/>
              <a:ext cx="3295650" cy="4762500"/>
            </a:xfrm>
            <a:prstGeom prst="rect">
              <a:avLst/>
            </a:prstGeom>
            <a:noFill/>
            <a:effectLst>
              <a:innerShdw blurRad="482600" dist="25400">
                <a:schemeClr val="accent2">
                  <a:lumMod val="50000"/>
                </a:schemeClr>
              </a:innerShdw>
            </a:effectLst>
            <a:extLst>
              <a:ext uri="{909E8E84-426E-40DD-AFC4-6F175D3DCCD1}">
                <a14:hiddenFill xmlns:a14="http://schemas.microsoft.com/office/drawing/2010/main">
                  <a:solidFill>
                    <a:srgbClr val="FFFFFF"/>
                  </a:solidFill>
                </a14:hiddenFill>
              </a:ext>
            </a:extLst>
          </p:spPr>
        </p:pic>
        <p:pic>
          <p:nvPicPr>
            <p:cNvPr id="4" name="Picture 3" descr="http://www.clipartbest.com/cliparts/7Ta/ojx/7TaojxRbc.png"/>
            <p:cNvPicPr>
              <a:picLocks noChangeAspect="1" noChangeArrowheads="1"/>
            </p:cNvPicPr>
            <p:nvPr/>
          </p:nvPicPr>
          <p:blipFill rotWithShape="1">
            <a:blip r:embed="rId2">
              <a:extLst>
                <a:ext uri="{28A0092B-C50C-407E-A947-70E740481C1C}">
                  <a14:useLocalDpi xmlns:a14="http://schemas.microsoft.com/office/drawing/2010/main" val="0"/>
                </a:ext>
              </a:extLst>
            </a:blip>
            <a:srcRect l="35270" t="86986" r="39329" b="5983"/>
            <a:stretch/>
          </p:blipFill>
          <p:spPr bwMode="auto">
            <a:xfrm rot="10800000">
              <a:off x="6503831" y="5756856"/>
              <a:ext cx="837127" cy="33485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5" name="Picture 4" descr="http://www.clipartbest.com/cliparts/7Ta/ojx/7TaojxRbc.png"/>
            <p:cNvPicPr>
              <a:picLocks noChangeAspect="1" noChangeArrowheads="1"/>
            </p:cNvPicPr>
            <p:nvPr/>
          </p:nvPicPr>
          <p:blipFill rotWithShape="1">
            <a:blip r:embed="rId2">
              <a:extLst>
                <a:ext uri="{28A0092B-C50C-407E-A947-70E740481C1C}">
                  <a14:useLocalDpi xmlns:a14="http://schemas.microsoft.com/office/drawing/2010/main" val="0"/>
                </a:ext>
              </a:extLst>
            </a:blip>
            <a:srcRect b="39786"/>
            <a:stretch/>
          </p:blipFill>
          <p:spPr bwMode="auto">
            <a:xfrm>
              <a:off x="4564712" y="663533"/>
              <a:ext cx="3295650" cy="2867694"/>
            </a:xfrm>
            <a:prstGeom prst="rect">
              <a:avLst/>
            </a:prstGeom>
            <a:noFill/>
            <a:effectLst>
              <a:innerShdw blurRad="482600" dist="25400">
                <a:schemeClr val="accent2">
                  <a:lumMod val="50000"/>
                </a:schemeClr>
              </a:innerShdw>
            </a:effectLst>
            <a:extLst>
              <a:ext uri="{909E8E84-426E-40DD-AFC4-6F175D3DCCD1}">
                <a14:hiddenFill xmlns:a14="http://schemas.microsoft.com/office/drawing/2010/main">
                  <a:solidFill>
                    <a:srgbClr val="FFFFFF"/>
                  </a:solidFill>
                </a14:hiddenFill>
              </a:ext>
            </a:extLst>
          </p:spPr>
        </p:pic>
        <p:pic>
          <p:nvPicPr>
            <p:cNvPr id="6" name="Picture 5" descr="http://www.clipartbest.com/cliparts/7Ta/ojx/7TaojxRbc.png"/>
            <p:cNvPicPr>
              <a:picLocks noChangeAspect="1" noChangeArrowheads="1"/>
            </p:cNvPicPr>
            <p:nvPr/>
          </p:nvPicPr>
          <p:blipFill rotWithShape="1">
            <a:blip r:embed="rId2">
              <a:extLst>
                <a:ext uri="{28A0092B-C50C-407E-A947-70E740481C1C}">
                  <a14:useLocalDpi xmlns:a14="http://schemas.microsoft.com/office/drawing/2010/main" val="0"/>
                </a:ext>
              </a:extLst>
            </a:blip>
            <a:srcRect b="39786"/>
            <a:stretch/>
          </p:blipFill>
          <p:spPr bwMode="auto">
            <a:xfrm>
              <a:off x="4717112" y="815933"/>
              <a:ext cx="3295650" cy="2867694"/>
            </a:xfrm>
            <a:prstGeom prst="rect">
              <a:avLst/>
            </a:prstGeom>
            <a:noFill/>
            <a:effectLst>
              <a:innerShdw blurRad="482600" dist="25400">
                <a:schemeClr val="accent2">
                  <a:lumMod val="50000"/>
                </a:schemeClr>
              </a:innerShdw>
            </a:effectLst>
            <a:extLst>
              <a:ext uri="{909E8E84-426E-40DD-AFC4-6F175D3DCCD1}">
                <a14:hiddenFill xmlns:a14="http://schemas.microsoft.com/office/drawing/2010/main">
                  <a:solidFill>
                    <a:srgbClr val="FFFFFF"/>
                  </a:solidFill>
                </a14:hiddenFill>
              </a:ext>
            </a:extLst>
          </p:spPr>
        </p:pic>
        <p:pic>
          <p:nvPicPr>
            <p:cNvPr id="7" name="Picture 6" descr="http://www.clipartbest.com/cliparts/7Ta/ojx/7TaojxRbc.png"/>
            <p:cNvPicPr>
              <a:picLocks noChangeAspect="1" noChangeArrowheads="1"/>
            </p:cNvPicPr>
            <p:nvPr/>
          </p:nvPicPr>
          <p:blipFill rotWithShape="1">
            <a:blip r:embed="rId2">
              <a:extLst>
                <a:ext uri="{28A0092B-C50C-407E-A947-70E740481C1C}">
                  <a14:useLocalDpi xmlns:a14="http://schemas.microsoft.com/office/drawing/2010/main" val="0"/>
                </a:ext>
              </a:extLst>
            </a:blip>
            <a:srcRect b="39786"/>
            <a:stretch/>
          </p:blipFill>
          <p:spPr bwMode="auto">
            <a:xfrm>
              <a:off x="4869512" y="968333"/>
              <a:ext cx="3295650" cy="2867694"/>
            </a:xfrm>
            <a:prstGeom prst="rect">
              <a:avLst/>
            </a:prstGeom>
            <a:noFill/>
            <a:effectLst>
              <a:innerShdw blurRad="482600" dist="25400">
                <a:schemeClr val="accent2">
                  <a:lumMod val="50000"/>
                </a:schemeClr>
              </a:innerShdw>
            </a:effectLst>
            <a:extLst>
              <a:ext uri="{909E8E84-426E-40DD-AFC4-6F175D3DCCD1}">
                <a14:hiddenFill xmlns:a14="http://schemas.microsoft.com/office/drawing/2010/main">
                  <a:solidFill>
                    <a:srgbClr val="FFFFFF"/>
                  </a:solidFill>
                </a14:hiddenFill>
              </a:ext>
            </a:extLst>
          </p:spPr>
        </p:pic>
        <p:pic>
          <p:nvPicPr>
            <p:cNvPr id="8" name="Picture 7" descr="http://www.clipartbest.com/cliparts/7Ta/ojx/7TaojxRbc.png"/>
            <p:cNvPicPr>
              <a:picLocks noChangeAspect="1" noChangeArrowheads="1"/>
            </p:cNvPicPr>
            <p:nvPr/>
          </p:nvPicPr>
          <p:blipFill rotWithShape="1">
            <a:blip r:embed="rId2">
              <a:extLst>
                <a:ext uri="{28A0092B-C50C-407E-A947-70E740481C1C}">
                  <a14:useLocalDpi xmlns:a14="http://schemas.microsoft.com/office/drawing/2010/main" val="0"/>
                </a:ext>
              </a:extLst>
            </a:blip>
            <a:srcRect b="39786"/>
            <a:stretch/>
          </p:blipFill>
          <p:spPr bwMode="auto">
            <a:xfrm>
              <a:off x="5021912" y="1120733"/>
              <a:ext cx="3295650" cy="2867694"/>
            </a:xfrm>
            <a:prstGeom prst="rect">
              <a:avLst/>
            </a:prstGeom>
            <a:noFill/>
            <a:effectLst>
              <a:innerShdw blurRad="482600" dist="25400">
                <a:schemeClr val="accent2">
                  <a:lumMod val="50000"/>
                </a:schemeClr>
              </a:innerShdw>
            </a:effectLst>
            <a:extLst>
              <a:ext uri="{909E8E84-426E-40DD-AFC4-6F175D3DCCD1}">
                <a14:hiddenFill xmlns:a14="http://schemas.microsoft.com/office/drawing/2010/main">
                  <a:solidFill>
                    <a:srgbClr val="FFFFFF"/>
                  </a:solidFill>
                </a14:hiddenFill>
              </a:ext>
            </a:extLst>
          </p:spPr>
        </p:pic>
        <p:pic>
          <p:nvPicPr>
            <p:cNvPr id="9" name="Picture 8" descr="http://www.clipartbest.com/cliparts/7Ta/ojx/7TaojxRbc.png"/>
            <p:cNvPicPr>
              <a:picLocks noChangeAspect="1" noChangeArrowheads="1"/>
            </p:cNvPicPr>
            <p:nvPr/>
          </p:nvPicPr>
          <p:blipFill rotWithShape="1">
            <a:blip r:embed="rId2">
              <a:extLst>
                <a:ext uri="{28A0092B-C50C-407E-A947-70E740481C1C}">
                  <a14:useLocalDpi xmlns:a14="http://schemas.microsoft.com/office/drawing/2010/main" val="0"/>
                </a:ext>
              </a:extLst>
            </a:blip>
            <a:srcRect b="39786"/>
            <a:stretch/>
          </p:blipFill>
          <p:spPr bwMode="auto">
            <a:xfrm>
              <a:off x="5174312" y="1273133"/>
              <a:ext cx="3295650" cy="2867694"/>
            </a:xfrm>
            <a:prstGeom prst="rect">
              <a:avLst/>
            </a:prstGeom>
            <a:noFill/>
            <a:effectLst>
              <a:innerShdw blurRad="482600" dist="25400">
                <a:schemeClr val="accent2">
                  <a:lumMod val="50000"/>
                </a:schemeClr>
              </a:innerShdw>
            </a:effectLst>
            <a:extLst>
              <a:ext uri="{909E8E84-426E-40DD-AFC4-6F175D3DCCD1}">
                <a14:hiddenFill xmlns:a14="http://schemas.microsoft.com/office/drawing/2010/main">
                  <a:solidFill>
                    <a:srgbClr val="FFFFFF"/>
                  </a:solidFill>
                </a14:hiddenFill>
              </a:ext>
            </a:extLst>
          </p:spPr>
        </p:pic>
        <p:pic>
          <p:nvPicPr>
            <p:cNvPr id="10" name="Picture 9" descr="http://www.clipartbest.com/cliparts/7Ta/ojx/7TaojxRbc.png"/>
            <p:cNvPicPr>
              <a:picLocks noChangeAspect="1" noChangeArrowheads="1"/>
            </p:cNvPicPr>
            <p:nvPr/>
          </p:nvPicPr>
          <p:blipFill rotWithShape="1">
            <a:blip r:embed="rId2">
              <a:extLst>
                <a:ext uri="{28A0092B-C50C-407E-A947-70E740481C1C}">
                  <a14:useLocalDpi xmlns:a14="http://schemas.microsoft.com/office/drawing/2010/main" val="0"/>
                </a:ext>
              </a:extLst>
            </a:blip>
            <a:srcRect b="39786"/>
            <a:stretch/>
          </p:blipFill>
          <p:spPr bwMode="auto">
            <a:xfrm>
              <a:off x="5395131" y="1510320"/>
              <a:ext cx="3295650" cy="2867694"/>
            </a:xfrm>
            <a:prstGeom prst="rect">
              <a:avLst/>
            </a:prstGeom>
            <a:noFill/>
            <a:effectLst>
              <a:innerShdw blurRad="482600" dist="25400">
                <a:schemeClr val="accent2">
                  <a:lumMod val="50000"/>
                </a:schemeClr>
              </a:innerShdw>
            </a:effectLst>
            <a:extLst>
              <a:ext uri="{909E8E84-426E-40DD-AFC4-6F175D3DCCD1}">
                <a14:hiddenFill xmlns:a14="http://schemas.microsoft.com/office/drawing/2010/main">
                  <a:solidFill>
                    <a:srgbClr val="FFFFFF"/>
                  </a:solidFill>
                </a14:hiddenFill>
              </a:ext>
            </a:extLst>
          </p:spPr>
        </p:pic>
      </p:grpSp>
      <p:sp>
        <p:nvSpPr>
          <p:cNvPr id="11" name="Title 10"/>
          <p:cNvSpPr>
            <a:spLocks noGrp="1"/>
          </p:cNvSpPr>
          <p:nvPr>
            <p:ph type="title"/>
          </p:nvPr>
        </p:nvSpPr>
        <p:spPr>
          <a:xfrm>
            <a:off x="2152650" y="78519"/>
            <a:ext cx="7886700" cy="908007"/>
          </a:xfrm>
        </p:spPr>
        <p:txBody>
          <a:bodyPr/>
          <a:lstStyle/>
          <a:p>
            <a:r>
              <a:rPr lang="en-US" dirty="0" smtClean="0"/>
              <a:t>Connective Tissue Nevus</a:t>
            </a:r>
            <a:endParaRPr lang="en-US" dirty="0"/>
          </a:p>
        </p:txBody>
      </p:sp>
      <p:grpSp>
        <p:nvGrpSpPr>
          <p:cNvPr id="13" name="Group 12"/>
          <p:cNvGrpSpPr/>
          <p:nvPr/>
        </p:nvGrpSpPr>
        <p:grpSpPr>
          <a:xfrm>
            <a:off x="6270196" y="2470330"/>
            <a:ext cx="4070267" cy="1212587"/>
            <a:chOff x="3981917" y="2470329"/>
            <a:chExt cx="4070267" cy="1212587"/>
          </a:xfrm>
        </p:grpSpPr>
        <p:sp>
          <p:nvSpPr>
            <p:cNvPr id="14" name="TextBox 13"/>
            <p:cNvSpPr txBox="1"/>
            <p:nvPr/>
          </p:nvSpPr>
          <p:spPr>
            <a:xfrm>
              <a:off x="5472757" y="2482587"/>
              <a:ext cx="2579427" cy="1200329"/>
            </a:xfrm>
            <a:prstGeom prst="rect">
              <a:avLst/>
            </a:prstGeom>
            <a:noFill/>
          </p:spPr>
          <p:txBody>
            <a:bodyPr wrap="square" rtlCol="0">
              <a:spAutoFit/>
            </a:bodyPr>
            <a:lstStyle/>
            <a:p>
              <a:r>
                <a:rPr lang="en-US" sz="3600" dirty="0"/>
                <a:t>Too Much Collagen</a:t>
              </a:r>
            </a:p>
          </p:txBody>
        </p:sp>
        <p:sp>
          <p:nvSpPr>
            <p:cNvPr id="15" name="Right Arrow 14"/>
            <p:cNvSpPr/>
            <p:nvPr/>
          </p:nvSpPr>
          <p:spPr>
            <a:xfrm flipH="1">
              <a:off x="3981917" y="2470329"/>
              <a:ext cx="1241946" cy="670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6270196" y="5366351"/>
            <a:ext cx="4070267" cy="1212587"/>
            <a:chOff x="3981917" y="5366350"/>
            <a:chExt cx="4070267" cy="1212587"/>
          </a:xfrm>
        </p:grpSpPr>
        <p:sp>
          <p:nvSpPr>
            <p:cNvPr id="17" name="TextBox 16"/>
            <p:cNvSpPr txBox="1"/>
            <p:nvPr/>
          </p:nvSpPr>
          <p:spPr>
            <a:xfrm>
              <a:off x="5472757" y="5378608"/>
              <a:ext cx="2579427" cy="1200329"/>
            </a:xfrm>
            <a:prstGeom prst="rect">
              <a:avLst/>
            </a:prstGeom>
            <a:noFill/>
          </p:spPr>
          <p:txBody>
            <a:bodyPr wrap="square" rtlCol="0">
              <a:spAutoFit/>
            </a:bodyPr>
            <a:lstStyle/>
            <a:p>
              <a:r>
                <a:rPr lang="en-US" sz="3600" dirty="0"/>
                <a:t>Activated Fibroblast</a:t>
              </a:r>
            </a:p>
          </p:txBody>
        </p:sp>
        <p:sp>
          <p:nvSpPr>
            <p:cNvPr id="18" name="Right Arrow 17"/>
            <p:cNvSpPr/>
            <p:nvPr/>
          </p:nvSpPr>
          <p:spPr>
            <a:xfrm flipH="1">
              <a:off x="3981917" y="5366350"/>
              <a:ext cx="1241946" cy="6708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889867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666835" y="631683"/>
            <a:ext cx="4126069" cy="5728146"/>
            <a:chOff x="4564712" y="663533"/>
            <a:chExt cx="4126069" cy="5728146"/>
          </a:xfrm>
        </p:grpSpPr>
        <p:pic>
          <p:nvPicPr>
            <p:cNvPr id="6" name="Picture 5" descr="http://www.clipartbest.com/cliparts/7Ta/ojx/7TaojxRb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131" y="1629179"/>
              <a:ext cx="3295650" cy="4762500"/>
            </a:xfrm>
            <a:prstGeom prst="rect">
              <a:avLst/>
            </a:prstGeom>
            <a:noFill/>
            <a:effectLst>
              <a:innerShdw blurRad="482600" dist="25400">
                <a:schemeClr val="accent2">
                  <a:lumMod val="50000"/>
                </a:schemeClr>
              </a:innerShdw>
            </a:effectLst>
            <a:extLst>
              <a:ext uri="{909E8E84-426E-40DD-AFC4-6F175D3DCCD1}">
                <a14:hiddenFill xmlns:a14="http://schemas.microsoft.com/office/drawing/2010/main">
                  <a:solidFill>
                    <a:srgbClr val="FFFFFF"/>
                  </a:solidFill>
                </a14:hiddenFill>
              </a:ext>
            </a:extLst>
          </p:spPr>
        </p:pic>
        <p:pic>
          <p:nvPicPr>
            <p:cNvPr id="7" name="Picture 6" descr="http://www.clipartbest.com/cliparts/7Ta/ojx/7TaojxRbc.png"/>
            <p:cNvPicPr>
              <a:picLocks noChangeAspect="1" noChangeArrowheads="1"/>
            </p:cNvPicPr>
            <p:nvPr/>
          </p:nvPicPr>
          <p:blipFill rotWithShape="1">
            <a:blip r:embed="rId2">
              <a:extLst>
                <a:ext uri="{28A0092B-C50C-407E-A947-70E740481C1C}">
                  <a14:useLocalDpi xmlns:a14="http://schemas.microsoft.com/office/drawing/2010/main" val="0"/>
                </a:ext>
              </a:extLst>
            </a:blip>
            <a:srcRect l="35270" t="86986" r="39329" b="5983"/>
            <a:stretch/>
          </p:blipFill>
          <p:spPr bwMode="auto">
            <a:xfrm rot="10800000">
              <a:off x="6503831" y="5756856"/>
              <a:ext cx="837127" cy="334851"/>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8" name="Picture 7" descr="http://www.clipartbest.com/cliparts/7Ta/ojx/7TaojxRbc.png"/>
            <p:cNvPicPr>
              <a:picLocks noChangeAspect="1" noChangeArrowheads="1"/>
            </p:cNvPicPr>
            <p:nvPr/>
          </p:nvPicPr>
          <p:blipFill rotWithShape="1">
            <a:blip r:embed="rId2">
              <a:extLst>
                <a:ext uri="{28A0092B-C50C-407E-A947-70E740481C1C}">
                  <a14:useLocalDpi xmlns:a14="http://schemas.microsoft.com/office/drawing/2010/main" val="0"/>
                </a:ext>
              </a:extLst>
            </a:blip>
            <a:srcRect b="39786"/>
            <a:stretch/>
          </p:blipFill>
          <p:spPr bwMode="auto">
            <a:xfrm>
              <a:off x="4564712" y="663533"/>
              <a:ext cx="3295650" cy="2867694"/>
            </a:xfrm>
            <a:prstGeom prst="rect">
              <a:avLst/>
            </a:prstGeom>
            <a:noFill/>
            <a:effectLst>
              <a:innerShdw blurRad="482600" dist="25400">
                <a:schemeClr val="accent2">
                  <a:lumMod val="50000"/>
                </a:schemeClr>
              </a:innerShdw>
            </a:effectLst>
            <a:extLst>
              <a:ext uri="{909E8E84-426E-40DD-AFC4-6F175D3DCCD1}">
                <a14:hiddenFill xmlns:a14="http://schemas.microsoft.com/office/drawing/2010/main">
                  <a:solidFill>
                    <a:srgbClr val="FFFFFF"/>
                  </a:solidFill>
                </a14:hiddenFill>
              </a:ext>
            </a:extLst>
          </p:spPr>
        </p:pic>
        <p:pic>
          <p:nvPicPr>
            <p:cNvPr id="9" name="Picture 8" descr="http://www.clipartbest.com/cliparts/7Ta/ojx/7TaojxRbc.png"/>
            <p:cNvPicPr>
              <a:picLocks noChangeAspect="1" noChangeArrowheads="1"/>
            </p:cNvPicPr>
            <p:nvPr/>
          </p:nvPicPr>
          <p:blipFill rotWithShape="1">
            <a:blip r:embed="rId2">
              <a:extLst>
                <a:ext uri="{28A0092B-C50C-407E-A947-70E740481C1C}">
                  <a14:useLocalDpi xmlns:a14="http://schemas.microsoft.com/office/drawing/2010/main" val="0"/>
                </a:ext>
              </a:extLst>
            </a:blip>
            <a:srcRect b="39786"/>
            <a:stretch/>
          </p:blipFill>
          <p:spPr bwMode="auto">
            <a:xfrm>
              <a:off x="4717112" y="815933"/>
              <a:ext cx="3295650" cy="2867694"/>
            </a:xfrm>
            <a:prstGeom prst="rect">
              <a:avLst/>
            </a:prstGeom>
            <a:noFill/>
            <a:effectLst>
              <a:innerShdw blurRad="482600" dist="25400">
                <a:schemeClr val="accent2">
                  <a:lumMod val="50000"/>
                </a:schemeClr>
              </a:innerShdw>
            </a:effectLst>
            <a:extLst>
              <a:ext uri="{909E8E84-426E-40DD-AFC4-6F175D3DCCD1}">
                <a14:hiddenFill xmlns:a14="http://schemas.microsoft.com/office/drawing/2010/main">
                  <a:solidFill>
                    <a:srgbClr val="FFFFFF"/>
                  </a:solidFill>
                </a14:hiddenFill>
              </a:ext>
            </a:extLst>
          </p:spPr>
        </p:pic>
        <p:pic>
          <p:nvPicPr>
            <p:cNvPr id="10" name="Picture 9" descr="http://www.clipartbest.com/cliparts/7Ta/ojx/7TaojxRbc.png"/>
            <p:cNvPicPr>
              <a:picLocks noChangeAspect="1" noChangeArrowheads="1"/>
            </p:cNvPicPr>
            <p:nvPr/>
          </p:nvPicPr>
          <p:blipFill rotWithShape="1">
            <a:blip r:embed="rId2">
              <a:extLst>
                <a:ext uri="{28A0092B-C50C-407E-A947-70E740481C1C}">
                  <a14:useLocalDpi xmlns:a14="http://schemas.microsoft.com/office/drawing/2010/main" val="0"/>
                </a:ext>
              </a:extLst>
            </a:blip>
            <a:srcRect b="39786"/>
            <a:stretch/>
          </p:blipFill>
          <p:spPr bwMode="auto">
            <a:xfrm>
              <a:off x="4869512" y="968333"/>
              <a:ext cx="3295650" cy="2867694"/>
            </a:xfrm>
            <a:prstGeom prst="rect">
              <a:avLst/>
            </a:prstGeom>
            <a:noFill/>
            <a:effectLst>
              <a:innerShdw blurRad="482600" dist="25400">
                <a:schemeClr val="accent2">
                  <a:lumMod val="50000"/>
                </a:schemeClr>
              </a:innerShdw>
            </a:effectLst>
            <a:extLst>
              <a:ext uri="{909E8E84-426E-40DD-AFC4-6F175D3DCCD1}">
                <a14:hiddenFill xmlns:a14="http://schemas.microsoft.com/office/drawing/2010/main">
                  <a:solidFill>
                    <a:srgbClr val="FFFFFF"/>
                  </a:solidFill>
                </a14:hiddenFill>
              </a:ext>
            </a:extLst>
          </p:spPr>
        </p:pic>
        <p:pic>
          <p:nvPicPr>
            <p:cNvPr id="11" name="Picture 10" descr="http://www.clipartbest.com/cliparts/7Ta/ojx/7TaojxRbc.png"/>
            <p:cNvPicPr>
              <a:picLocks noChangeAspect="1" noChangeArrowheads="1"/>
            </p:cNvPicPr>
            <p:nvPr/>
          </p:nvPicPr>
          <p:blipFill rotWithShape="1">
            <a:blip r:embed="rId2">
              <a:extLst>
                <a:ext uri="{28A0092B-C50C-407E-A947-70E740481C1C}">
                  <a14:useLocalDpi xmlns:a14="http://schemas.microsoft.com/office/drawing/2010/main" val="0"/>
                </a:ext>
              </a:extLst>
            </a:blip>
            <a:srcRect b="39786"/>
            <a:stretch/>
          </p:blipFill>
          <p:spPr bwMode="auto">
            <a:xfrm>
              <a:off x="5021912" y="1120733"/>
              <a:ext cx="3295650" cy="2867694"/>
            </a:xfrm>
            <a:prstGeom prst="rect">
              <a:avLst/>
            </a:prstGeom>
            <a:noFill/>
            <a:effectLst>
              <a:innerShdw blurRad="482600" dist="25400">
                <a:schemeClr val="accent2">
                  <a:lumMod val="50000"/>
                </a:schemeClr>
              </a:innerShdw>
            </a:effectLst>
            <a:extLst>
              <a:ext uri="{909E8E84-426E-40DD-AFC4-6F175D3DCCD1}">
                <a14:hiddenFill xmlns:a14="http://schemas.microsoft.com/office/drawing/2010/main">
                  <a:solidFill>
                    <a:srgbClr val="FFFFFF"/>
                  </a:solidFill>
                </a14:hiddenFill>
              </a:ext>
            </a:extLst>
          </p:spPr>
        </p:pic>
        <p:pic>
          <p:nvPicPr>
            <p:cNvPr id="12" name="Picture 11" descr="http://www.clipartbest.com/cliparts/7Ta/ojx/7TaojxRbc.png"/>
            <p:cNvPicPr>
              <a:picLocks noChangeAspect="1" noChangeArrowheads="1"/>
            </p:cNvPicPr>
            <p:nvPr/>
          </p:nvPicPr>
          <p:blipFill rotWithShape="1">
            <a:blip r:embed="rId2">
              <a:extLst>
                <a:ext uri="{28A0092B-C50C-407E-A947-70E740481C1C}">
                  <a14:useLocalDpi xmlns:a14="http://schemas.microsoft.com/office/drawing/2010/main" val="0"/>
                </a:ext>
              </a:extLst>
            </a:blip>
            <a:srcRect b="39786"/>
            <a:stretch/>
          </p:blipFill>
          <p:spPr bwMode="auto">
            <a:xfrm>
              <a:off x="5174312" y="1273133"/>
              <a:ext cx="3295650" cy="2867694"/>
            </a:xfrm>
            <a:prstGeom prst="rect">
              <a:avLst/>
            </a:prstGeom>
            <a:noFill/>
            <a:effectLst>
              <a:innerShdw blurRad="482600" dist="25400">
                <a:schemeClr val="accent2">
                  <a:lumMod val="50000"/>
                </a:schemeClr>
              </a:innerShdw>
            </a:effectLst>
            <a:extLst>
              <a:ext uri="{909E8E84-426E-40DD-AFC4-6F175D3DCCD1}">
                <a14:hiddenFill xmlns:a14="http://schemas.microsoft.com/office/drawing/2010/main">
                  <a:solidFill>
                    <a:srgbClr val="FFFFFF"/>
                  </a:solidFill>
                </a14:hiddenFill>
              </a:ext>
            </a:extLst>
          </p:spPr>
        </p:pic>
        <p:pic>
          <p:nvPicPr>
            <p:cNvPr id="13" name="Picture 12" descr="http://www.clipartbest.com/cliparts/7Ta/ojx/7TaojxRbc.png"/>
            <p:cNvPicPr>
              <a:picLocks noChangeAspect="1" noChangeArrowheads="1"/>
            </p:cNvPicPr>
            <p:nvPr/>
          </p:nvPicPr>
          <p:blipFill rotWithShape="1">
            <a:blip r:embed="rId2">
              <a:extLst>
                <a:ext uri="{28A0092B-C50C-407E-A947-70E740481C1C}">
                  <a14:useLocalDpi xmlns:a14="http://schemas.microsoft.com/office/drawing/2010/main" val="0"/>
                </a:ext>
              </a:extLst>
            </a:blip>
            <a:srcRect b="39786"/>
            <a:stretch/>
          </p:blipFill>
          <p:spPr bwMode="auto">
            <a:xfrm>
              <a:off x="5395131" y="1510320"/>
              <a:ext cx="3295650" cy="2867694"/>
            </a:xfrm>
            <a:prstGeom prst="rect">
              <a:avLst/>
            </a:prstGeom>
            <a:noFill/>
            <a:effectLst>
              <a:innerShdw blurRad="482600" dist="25400">
                <a:schemeClr val="accent2">
                  <a:lumMod val="50000"/>
                </a:schemeClr>
              </a:innerShdw>
            </a:effectLst>
            <a:extLst>
              <a:ext uri="{909E8E84-426E-40DD-AFC4-6F175D3DCCD1}">
                <a14:hiddenFill xmlns:a14="http://schemas.microsoft.com/office/drawing/2010/main">
                  <a:solidFill>
                    <a:srgbClr val="FFFFFF"/>
                  </a:solidFill>
                </a14:hiddenFill>
              </a:ext>
            </a:extLst>
          </p:spPr>
        </p:pic>
      </p:grpSp>
      <p:pic>
        <p:nvPicPr>
          <p:cNvPr id="14" name="Picture 2" descr="http://www.clipartbest.com/cliparts/7Ta/ojx/7TaojxRbc.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6332" y="1443725"/>
            <a:ext cx="3295650" cy="4762500"/>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p:cNvSpPr/>
          <p:nvPr/>
        </p:nvSpPr>
        <p:spPr>
          <a:xfrm>
            <a:off x="5709174" y="3588753"/>
            <a:ext cx="1764406" cy="153258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5972062" y="2675130"/>
            <a:ext cx="1238629" cy="707886"/>
          </a:xfrm>
          <a:prstGeom prst="rect">
            <a:avLst/>
          </a:prstGeom>
          <a:noFill/>
        </p:spPr>
        <p:txBody>
          <a:bodyPr wrap="square" rtlCol="0">
            <a:spAutoFit/>
          </a:bodyPr>
          <a:lstStyle/>
          <a:p>
            <a:r>
              <a:rPr lang="en-US" sz="4000" dirty="0" smtClean="0"/>
              <a:t>Drug</a:t>
            </a:r>
            <a:endParaRPr lang="en-US" sz="4000" dirty="0"/>
          </a:p>
        </p:txBody>
      </p:sp>
      <p:sp>
        <p:nvSpPr>
          <p:cNvPr id="17" name="TextBox 16"/>
          <p:cNvSpPr txBox="1"/>
          <p:nvPr/>
        </p:nvSpPr>
        <p:spPr>
          <a:xfrm>
            <a:off x="6133475" y="4940176"/>
            <a:ext cx="1238629" cy="1569660"/>
          </a:xfrm>
          <a:prstGeom prst="rect">
            <a:avLst/>
          </a:prstGeom>
          <a:noFill/>
        </p:spPr>
        <p:txBody>
          <a:bodyPr wrap="square" rtlCol="0">
            <a:spAutoFit/>
          </a:bodyPr>
          <a:lstStyle/>
          <a:p>
            <a:r>
              <a:rPr lang="en-US" sz="9600" dirty="0"/>
              <a:t>?</a:t>
            </a:r>
          </a:p>
        </p:txBody>
      </p:sp>
    </p:spTree>
    <p:extLst>
      <p:ext uri="{BB962C8B-B14F-4D97-AF65-F5344CB8AC3E}">
        <p14:creationId xmlns:p14="http://schemas.microsoft.com/office/powerpoint/2010/main" val="17760047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181854" y="1651379"/>
            <a:ext cx="2058051" cy="4986943"/>
            <a:chOff x="657853" y="244698"/>
            <a:chExt cx="2911580" cy="6393624"/>
          </a:xfrm>
        </p:grpSpPr>
        <p:pic>
          <p:nvPicPr>
            <p:cNvPr id="4098" name="Picture 2" descr="http://cliparts.co/cliparts/8Tx/ngq/8Txngq7g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853" y="244698"/>
              <a:ext cx="2911580" cy="639362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1468191" y="2050592"/>
              <a:ext cx="2009104" cy="1390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p:cNvGrpSpPr/>
          <p:nvPr/>
        </p:nvGrpSpPr>
        <p:grpSpPr>
          <a:xfrm>
            <a:off x="7523479" y="1050877"/>
            <a:ext cx="2393895" cy="5587444"/>
            <a:chOff x="5330738" y="244698"/>
            <a:chExt cx="2911580" cy="6393624"/>
          </a:xfrm>
        </p:grpSpPr>
        <p:pic>
          <p:nvPicPr>
            <p:cNvPr id="4" name="Picture 2" descr="http://cliparts.co/cliparts/8Tx/ngq/8Txngq7g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0738" y="244698"/>
              <a:ext cx="2911580" cy="6393624"/>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6141076" y="1751528"/>
              <a:ext cx="2009104" cy="186743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ight Arrow 2"/>
          <p:cNvSpPr/>
          <p:nvPr/>
        </p:nvSpPr>
        <p:spPr>
          <a:xfrm>
            <a:off x="4999488" y="3602401"/>
            <a:ext cx="1764406" cy="153258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2152650" y="365127"/>
            <a:ext cx="7886700" cy="132556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smtClean="0"/>
              <a:t>Typical progression</a:t>
            </a:r>
            <a:endParaRPr lang="en-US" dirty="0"/>
          </a:p>
        </p:txBody>
      </p:sp>
      <p:sp>
        <p:nvSpPr>
          <p:cNvPr id="8" name="TextBox 7"/>
          <p:cNvSpPr txBox="1"/>
          <p:nvPr/>
        </p:nvSpPr>
        <p:spPr>
          <a:xfrm>
            <a:off x="4867701" y="5377219"/>
            <a:ext cx="2533800" cy="584775"/>
          </a:xfrm>
          <a:prstGeom prst="rect">
            <a:avLst/>
          </a:prstGeom>
          <a:noFill/>
        </p:spPr>
        <p:txBody>
          <a:bodyPr wrap="square" rtlCol="0">
            <a:spAutoFit/>
          </a:bodyPr>
          <a:lstStyle/>
          <a:p>
            <a:r>
              <a:rPr lang="en-US" sz="3200" dirty="0"/>
              <a:t>No Treatment</a:t>
            </a:r>
          </a:p>
        </p:txBody>
      </p:sp>
    </p:spTree>
    <p:extLst>
      <p:ext uri="{BB962C8B-B14F-4D97-AF65-F5344CB8AC3E}">
        <p14:creationId xmlns:p14="http://schemas.microsoft.com/office/powerpoint/2010/main" val="37993981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Disclaimers</a:t>
            </a:r>
            <a:endParaRPr lang="en-US" dirty="0"/>
          </a:p>
        </p:txBody>
      </p:sp>
      <p:sp>
        <p:nvSpPr>
          <p:cNvPr id="8" name="Content Placeholder 7"/>
          <p:cNvSpPr>
            <a:spLocks noGrp="1"/>
          </p:cNvSpPr>
          <p:nvPr>
            <p:ph idx="1"/>
          </p:nvPr>
        </p:nvSpPr>
        <p:spPr/>
        <p:txBody>
          <a:bodyPr>
            <a:normAutofit/>
          </a:bodyPr>
          <a:lstStyle/>
          <a:p>
            <a:r>
              <a:rPr lang="en-US" dirty="0" smtClean="0"/>
              <a:t>The </a:t>
            </a:r>
            <a:r>
              <a:rPr lang="en-US" dirty="0"/>
              <a:t>opinions and assertions expressed herein are those of the </a:t>
            </a:r>
            <a:r>
              <a:rPr lang="en-US" dirty="0" smtClean="0"/>
              <a:t>author </a:t>
            </a:r>
            <a:r>
              <a:rPr lang="en-US" dirty="0"/>
              <a:t>and do not reflect </a:t>
            </a:r>
            <a:r>
              <a:rPr lang="en-US" dirty="0" smtClean="0"/>
              <a:t>the official </a:t>
            </a:r>
            <a:r>
              <a:rPr lang="en-US" dirty="0"/>
              <a:t>policy or position of the Uniformed Services University of the Health Sciences or </a:t>
            </a:r>
            <a:r>
              <a:rPr lang="en-US" dirty="0" smtClean="0"/>
              <a:t>the Department of </a:t>
            </a:r>
            <a:r>
              <a:rPr lang="en-US" dirty="0"/>
              <a:t>Defense</a:t>
            </a:r>
            <a:r>
              <a:rPr lang="en-US" dirty="0" smtClean="0"/>
              <a:t>.</a:t>
            </a:r>
          </a:p>
          <a:p>
            <a:r>
              <a:rPr lang="en-US" dirty="0"/>
              <a:t>Neither I nor my family members have a financial interest in any commercial product, </a:t>
            </a:r>
            <a:r>
              <a:rPr lang="en-US" dirty="0" smtClean="0"/>
              <a:t>service, or </a:t>
            </a:r>
            <a:r>
              <a:rPr lang="en-US" dirty="0"/>
              <a:t>organization providing financial support for this </a:t>
            </a:r>
            <a:r>
              <a:rPr lang="en-US" dirty="0" smtClean="0"/>
              <a:t>research.</a:t>
            </a:r>
            <a:endParaRPr lang="en-US" dirty="0"/>
          </a:p>
        </p:txBody>
      </p:sp>
      <p:sp>
        <p:nvSpPr>
          <p:cNvPr id="3" name="Slide Number Placeholder 2"/>
          <p:cNvSpPr>
            <a:spLocks noGrp="1"/>
          </p:cNvSpPr>
          <p:nvPr>
            <p:ph type="sldNum" sz="quarter" idx="10"/>
          </p:nvPr>
        </p:nvSpPr>
        <p:spPr/>
        <p:txBody>
          <a:bodyPr/>
          <a:lstStyle/>
          <a:p>
            <a:fld id="{3AE95578-53E6-4B9F-B106-62E1C730BF25}" type="slidenum">
              <a:rPr lang="en-US" smtClean="0"/>
              <a:pPr/>
              <a:t>2</a:t>
            </a:fld>
            <a:endParaRPr lang="en-US"/>
          </a:p>
        </p:txBody>
      </p:sp>
    </p:spTree>
    <p:extLst>
      <p:ext uri="{BB962C8B-B14F-4D97-AF65-F5344CB8AC3E}">
        <p14:creationId xmlns:p14="http://schemas.microsoft.com/office/powerpoint/2010/main" val="23111729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Growth of CCTN</a:t>
            </a:r>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t="42613"/>
          <a:stretch/>
        </p:blipFill>
        <p:spPr>
          <a:xfrm>
            <a:off x="2003461" y="1690688"/>
            <a:ext cx="6713494" cy="4541925"/>
          </a:xfrm>
          <a:prstGeom prst="rect">
            <a:avLst/>
          </a:prstGeom>
        </p:spPr>
      </p:pic>
      <p:sp>
        <p:nvSpPr>
          <p:cNvPr id="5" name="TextBox 4"/>
          <p:cNvSpPr txBox="1"/>
          <p:nvPr/>
        </p:nvSpPr>
        <p:spPr>
          <a:xfrm>
            <a:off x="7511906" y="6233694"/>
            <a:ext cx="4539679" cy="369332"/>
          </a:xfrm>
          <a:prstGeom prst="rect">
            <a:avLst/>
          </a:prstGeom>
          <a:noFill/>
        </p:spPr>
        <p:txBody>
          <a:bodyPr wrap="square" rtlCol="0">
            <a:spAutoFit/>
          </a:bodyPr>
          <a:lstStyle/>
          <a:p>
            <a:r>
              <a:rPr lang="en-US" dirty="0"/>
              <a:t>J Am </a:t>
            </a:r>
            <a:r>
              <a:rPr lang="en-US" dirty="0" err="1"/>
              <a:t>Acad</a:t>
            </a:r>
            <a:r>
              <a:rPr lang="en-US" dirty="0"/>
              <a:t> </a:t>
            </a:r>
            <a:r>
              <a:rPr lang="en-US" dirty="0" err="1"/>
              <a:t>Dermatol</a:t>
            </a:r>
            <a:r>
              <a:rPr lang="en-US" dirty="0"/>
              <a:t>. </a:t>
            </a:r>
            <a:r>
              <a:rPr lang="en-US" dirty="0" smtClean="0"/>
              <a:t>2018;78:725-732</a:t>
            </a:r>
            <a:endParaRPr lang="en-US" dirty="0"/>
          </a:p>
        </p:txBody>
      </p:sp>
    </p:spTree>
    <p:extLst>
      <p:ext uri="{BB962C8B-B14F-4D97-AF65-F5344CB8AC3E}">
        <p14:creationId xmlns:p14="http://schemas.microsoft.com/office/powerpoint/2010/main" val="23378136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38200" y="77453"/>
            <a:ext cx="10515600" cy="1325563"/>
          </a:xfrm>
        </p:spPr>
        <p:txBody>
          <a:bodyPr/>
          <a:lstStyle/>
          <a:p>
            <a:r>
              <a:rPr lang="en-US" dirty="0"/>
              <a:t>Will treatment slow </a:t>
            </a:r>
            <a:r>
              <a:rPr lang="en-US" dirty="0" smtClean="0"/>
              <a:t>the rate </a:t>
            </a:r>
            <a:r>
              <a:rPr lang="en-US" dirty="0"/>
              <a:t>of growth</a:t>
            </a:r>
            <a:r>
              <a:rPr lang="en-US" dirty="0" smtClean="0"/>
              <a:t>?</a:t>
            </a:r>
            <a:endParaRPr lang="en-US" dirty="0"/>
          </a:p>
        </p:txBody>
      </p:sp>
      <p:grpSp>
        <p:nvGrpSpPr>
          <p:cNvPr id="6" name="Group 5"/>
          <p:cNvGrpSpPr/>
          <p:nvPr/>
        </p:nvGrpSpPr>
        <p:grpSpPr>
          <a:xfrm>
            <a:off x="2181854" y="1651379"/>
            <a:ext cx="2058051" cy="4986943"/>
            <a:chOff x="657853" y="244698"/>
            <a:chExt cx="2911580" cy="6393624"/>
          </a:xfrm>
        </p:grpSpPr>
        <p:pic>
          <p:nvPicPr>
            <p:cNvPr id="4098" name="Picture 2" descr="http://cliparts.co/cliparts/8Tx/ngq/8Txngq7g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853" y="244698"/>
              <a:ext cx="2911580" cy="6393624"/>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p:nvSpPr>
          <p:spPr>
            <a:xfrm>
              <a:off x="1468191" y="2050592"/>
              <a:ext cx="2009104" cy="13909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 name="Picture 2" descr="http://cliparts.co/cliparts/8Tx/ngq/8Txngq7gc.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3479" y="1050877"/>
            <a:ext cx="2393895" cy="5587444"/>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8279643" y="2825088"/>
            <a:ext cx="1561975" cy="103722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Arrow 2"/>
          <p:cNvSpPr/>
          <p:nvPr/>
        </p:nvSpPr>
        <p:spPr>
          <a:xfrm>
            <a:off x="4999488" y="3602401"/>
            <a:ext cx="1764406" cy="1532586"/>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67701" y="5377219"/>
            <a:ext cx="2533800" cy="584775"/>
          </a:xfrm>
          <a:prstGeom prst="rect">
            <a:avLst/>
          </a:prstGeom>
          <a:noFill/>
        </p:spPr>
        <p:txBody>
          <a:bodyPr wrap="square" rtlCol="0">
            <a:spAutoFit/>
          </a:bodyPr>
          <a:lstStyle/>
          <a:p>
            <a:r>
              <a:rPr lang="en-US" sz="3200" dirty="0"/>
              <a:t>+ Treatment</a:t>
            </a:r>
          </a:p>
        </p:txBody>
      </p:sp>
    </p:spTree>
    <p:extLst>
      <p:ext uri="{BB962C8B-B14F-4D97-AF65-F5344CB8AC3E}">
        <p14:creationId xmlns:p14="http://schemas.microsoft.com/office/powerpoint/2010/main" val="4775450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Miransertib</a:t>
            </a:r>
            <a:endParaRPr lang="en-US" dirty="0"/>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 b="49647"/>
          <a:stretch/>
        </p:blipFill>
        <p:spPr bwMode="auto">
          <a:xfrm>
            <a:off x="2216690" y="1558340"/>
            <a:ext cx="7758620" cy="46856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Box 4"/>
          <p:cNvSpPr txBox="1"/>
          <p:nvPr/>
        </p:nvSpPr>
        <p:spPr>
          <a:xfrm>
            <a:off x="6381750" y="6243968"/>
            <a:ext cx="3657600" cy="369332"/>
          </a:xfrm>
          <a:prstGeom prst="rect">
            <a:avLst/>
          </a:prstGeom>
          <a:noFill/>
        </p:spPr>
        <p:txBody>
          <a:bodyPr wrap="square" rtlCol="0">
            <a:spAutoFit/>
          </a:bodyPr>
          <a:lstStyle/>
          <a:p>
            <a:r>
              <a:rPr lang="de-DE" dirty="0"/>
              <a:t>Am J Hum Genet. 2019;104:484-491</a:t>
            </a:r>
            <a:endParaRPr lang="en-US" dirty="0"/>
          </a:p>
        </p:txBody>
      </p:sp>
    </p:spTree>
    <p:extLst>
      <p:ext uri="{BB962C8B-B14F-4D97-AF65-F5344CB8AC3E}">
        <p14:creationId xmlns:p14="http://schemas.microsoft.com/office/powerpoint/2010/main" val="3876733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53791" cy="1325563"/>
          </a:xfrm>
        </p:spPr>
        <p:txBody>
          <a:bodyPr/>
          <a:lstStyle/>
          <a:p>
            <a:r>
              <a:rPr lang="en-US" dirty="0" smtClean="0"/>
              <a:t>Gentle </a:t>
            </a:r>
            <a:r>
              <a:rPr lang="en-US" dirty="0" smtClean="0"/>
              <a:t>skin </a:t>
            </a:r>
            <a:r>
              <a:rPr lang="en-US" dirty="0" smtClean="0"/>
              <a:t>care</a:t>
            </a:r>
            <a:endParaRPr lang="en-US" dirty="0"/>
          </a:p>
        </p:txBody>
      </p:sp>
      <p:sp>
        <p:nvSpPr>
          <p:cNvPr id="3" name="Content Placeholder 2"/>
          <p:cNvSpPr>
            <a:spLocks noGrp="1"/>
          </p:cNvSpPr>
          <p:nvPr>
            <p:ph idx="1"/>
          </p:nvPr>
        </p:nvSpPr>
        <p:spPr/>
        <p:txBody>
          <a:bodyPr/>
          <a:lstStyle/>
          <a:p>
            <a:r>
              <a:rPr lang="en-US" dirty="0" smtClean="0"/>
              <a:t>Skin </a:t>
            </a:r>
            <a:r>
              <a:rPr lang="en-US" dirty="0" smtClean="0"/>
              <a:t>care</a:t>
            </a:r>
            <a:endParaRPr lang="en-US" dirty="0" smtClean="0"/>
          </a:p>
          <a:p>
            <a:pPr lvl="1"/>
            <a:r>
              <a:rPr lang="en-US" dirty="0" smtClean="0"/>
              <a:t>Washing, drying, use of moisturizers, avoid irritants</a:t>
            </a:r>
          </a:p>
          <a:p>
            <a:r>
              <a:rPr lang="en-US" dirty="0" smtClean="0"/>
              <a:t>Sun protection</a:t>
            </a:r>
          </a:p>
          <a:p>
            <a:pPr lvl="1"/>
            <a:r>
              <a:rPr lang="en-US" dirty="0" smtClean="0"/>
              <a:t>Sun protective clothing</a:t>
            </a:r>
          </a:p>
          <a:p>
            <a:pPr lvl="1"/>
            <a:r>
              <a:rPr lang="en-US" dirty="0" smtClean="0"/>
              <a:t>Avoid sunlight during the middle of the day</a:t>
            </a:r>
          </a:p>
          <a:p>
            <a:pPr lvl="1"/>
            <a:r>
              <a:rPr lang="en-US" dirty="0" smtClean="0"/>
              <a:t>Broad-spectrum sunscreen</a:t>
            </a:r>
            <a:endParaRPr lang="en-US" dirty="0" smtClean="0"/>
          </a:p>
          <a:p>
            <a:r>
              <a:rPr lang="en-US" dirty="0" smtClean="0"/>
              <a:t>Clothing </a:t>
            </a:r>
            <a:r>
              <a:rPr lang="en-US" dirty="0" smtClean="0"/>
              <a:t>and Shoes</a:t>
            </a:r>
          </a:p>
          <a:p>
            <a:pPr lvl="1"/>
            <a:r>
              <a:rPr lang="en-US" dirty="0" smtClean="0"/>
              <a:t>Change socks, shoes that breathe, orthotic </a:t>
            </a:r>
            <a:r>
              <a:rPr lang="en-US" dirty="0" smtClean="0"/>
              <a:t>shoes</a:t>
            </a:r>
            <a:endParaRPr lang="en-US" dirty="0" smtClean="0"/>
          </a:p>
        </p:txBody>
      </p:sp>
    </p:spTree>
    <p:extLst>
      <p:ext uri="{BB962C8B-B14F-4D97-AF65-F5344CB8AC3E}">
        <p14:creationId xmlns:p14="http://schemas.microsoft.com/office/powerpoint/2010/main" val="294745435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5"/>
            <a:ext cx="10853791" cy="1325563"/>
          </a:xfrm>
        </p:spPr>
        <p:txBody>
          <a:bodyPr/>
          <a:lstStyle/>
          <a:p>
            <a:r>
              <a:rPr lang="en-US" dirty="0"/>
              <a:t>A</a:t>
            </a:r>
            <a:r>
              <a:rPr lang="en-US" dirty="0" smtClean="0"/>
              <a:t>pproaches </a:t>
            </a:r>
            <a:r>
              <a:rPr lang="en-US" dirty="0" smtClean="0"/>
              <a:t>to treatment</a:t>
            </a:r>
            <a:endParaRPr lang="en-US" dirty="0"/>
          </a:p>
        </p:txBody>
      </p:sp>
      <p:sp>
        <p:nvSpPr>
          <p:cNvPr id="3" name="Content Placeholder 2"/>
          <p:cNvSpPr>
            <a:spLocks noGrp="1"/>
          </p:cNvSpPr>
          <p:nvPr>
            <p:ph idx="1"/>
          </p:nvPr>
        </p:nvSpPr>
        <p:spPr/>
        <p:txBody>
          <a:bodyPr/>
          <a:lstStyle/>
          <a:p>
            <a:r>
              <a:rPr lang="en-US" dirty="0" smtClean="0"/>
              <a:t>Medical</a:t>
            </a:r>
            <a:endParaRPr lang="en-US" dirty="0" smtClean="0"/>
          </a:p>
          <a:p>
            <a:pPr lvl="1"/>
            <a:r>
              <a:rPr lang="en-US" dirty="0" smtClean="0"/>
              <a:t>Topical or oral </a:t>
            </a:r>
            <a:r>
              <a:rPr lang="en-US" dirty="0" smtClean="0"/>
              <a:t>medications</a:t>
            </a:r>
          </a:p>
          <a:p>
            <a:pPr lvl="1"/>
            <a:r>
              <a:rPr lang="en-US" dirty="0" smtClean="0"/>
              <a:t>Clinical trials</a:t>
            </a:r>
            <a:endParaRPr lang="en-US" dirty="0" smtClean="0"/>
          </a:p>
          <a:p>
            <a:r>
              <a:rPr lang="en-US" dirty="0" smtClean="0"/>
              <a:t>Surgical</a:t>
            </a:r>
          </a:p>
          <a:p>
            <a:pPr lvl="1"/>
            <a:r>
              <a:rPr lang="en-US" dirty="0" smtClean="0"/>
              <a:t>Excision, Laser, </a:t>
            </a:r>
            <a:r>
              <a:rPr lang="en-US" dirty="0" smtClean="0"/>
              <a:t>Liposuction, others</a:t>
            </a:r>
            <a:endParaRPr lang="en-US" dirty="0" smtClean="0"/>
          </a:p>
        </p:txBody>
      </p:sp>
    </p:spTree>
    <p:extLst>
      <p:ext uri="{BB962C8B-B14F-4D97-AF65-F5344CB8AC3E}">
        <p14:creationId xmlns:p14="http://schemas.microsoft.com/office/powerpoint/2010/main" val="15560318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a:latin typeface="Arial" panose="020B0604020202020204" pitchFamily="34" charset="0"/>
              </a:rPr>
              <a:t>Epidermal Nevi</a:t>
            </a:r>
          </a:p>
        </p:txBody>
      </p:sp>
      <p:sp>
        <p:nvSpPr>
          <p:cNvPr id="33795" name="Rectangle 3"/>
          <p:cNvSpPr>
            <a:spLocks noGrp="1" noChangeArrowheads="1"/>
          </p:cNvSpPr>
          <p:nvPr>
            <p:ph idx="1"/>
          </p:nvPr>
        </p:nvSpPr>
        <p:spPr>
          <a:xfrm>
            <a:off x="838200" y="1825624"/>
            <a:ext cx="10515600" cy="4564901"/>
          </a:xfrm>
        </p:spPr>
        <p:txBody>
          <a:bodyPr>
            <a:normAutofit lnSpcReduction="10000"/>
          </a:bodyPr>
          <a:lstStyle/>
          <a:p>
            <a:pPr eaLnBrk="1" hangingPunct="1"/>
            <a:r>
              <a:rPr lang="en-US" altLang="en-US" dirty="0"/>
              <a:t>Medical</a:t>
            </a:r>
          </a:p>
          <a:p>
            <a:pPr lvl="1" eaLnBrk="1" hangingPunct="1"/>
            <a:r>
              <a:rPr lang="en-US" altLang="en-US" dirty="0"/>
              <a:t>Topical </a:t>
            </a:r>
            <a:r>
              <a:rPr lang="en-US" altLang="en-US" dirty="0" err="1"/>
              <a:t>retinoids</a:t>
            </a:r>
            <a:r>
              <a:rPr lang="en-US" altLang="en-US" dirty="0"/>
              <a:t>, </a:t>
            </a:r>
            <a:r>
              <a:rPr lang="en-US" altLang="en-US" dirty="0" err="1" smtClean="0"/>
              <a:t>keratolytics</a:t>
            </a:r>
            <a:r>
              <a:rPr lang="en-US" altLang="en-US" dirty="0" smtClean="0"/>
              <a:t>, corticosteroids</a:t>
            </a:r>
            <a:endParaRPr lang="en-US" altLang="en-US" dirty="0"/>
          </a:p>
          <a:p>
            <a:pPr lvl="1" eaLnBrk="1" hangingPunct="1"/>
            <a:r>
              <a:rPr lang="en-US" altLang="en-US" dirty="0"/>
              <a:t>Systemic </a:t>
            </a:r>
            <a:r>
              <a:rPr lang="en-US" altLang="en-US" dirty="0" err="1" smtClean="0"/>
              <a:t>retinoids</a:t>
            </a:r>
            <a:endParaRPr lang="en-US" altLang="en-US" dirty="0" smtClean="0"/>
          </a:p>
          <a:p>
            <a:pPr lvl="1"/>
            <a:r>
              <a:rPr lang="en-US" altLang="en-US" dirty="0" smtClean="0"/>
              <a:t>Topical </a:t>
            </a:r>
            <a:r>
              <a:rPr lang="en-US" altLang="en-US" dirty="0" err="1" smtClean="0"/>
              <a:t>sirolimus</a:t>
            </a:r>
            <a:r>
              <a:rPr lang="en-US" altLang="en-US" dirty="0" smtClean="0"/>
              <a:t> </a:t>
            </a:r>
            <a:r>
              <a:rPr lang="en-US" altLang="en-US" dirty="0"/>
              <a:t>(J Am </a:t>
            </a:r>
            <a:r>
              <a:rPr lang="en-US" altLang="en-US" dirty="0" err="1"/>
              <a:t>Acad</a:t>
            </a:r>
            <a:r>
              <a:rPr lang="en-US" altLang="en-US" dirty="0"/>
              <a:t> </a:t>
            </a:r>
            <a:r>
              <a:rPr lang="en-US" altLang="en-US" dirty="0" err="1" smtClean="0"/>
              <a:t>Dermatol</a:t>
            </a:r>
            <a:r>
              <a:rPr lang="en-US" altLang="en-US" dirty="0" smtClean="0"/>
              <a:t>. 2022;87:407-409)</a:t>
            </a:r>
            <a:endParaRPr lang="en-US" altLang="en-US" dirty="0"/>
          </a:p>
          <a:p>
            <a:pPr eaLnBrk="1" hangingPunct="1"/>
            <a:r>
              <a:rPr lang="en-US" altLang="en-US" dirty="0"/>
              <a:t>Surgical</a:t>
            </a:r>
          </a:p>
          <a:p>
            <a:pPr lvl="1"/>
            <a:r>
              <a:rPr lang="en-US" altLang="en-US" dirty="0"/>
              <a:t>Laser ablation</a:t>
            </a:r>
          </a:p>
          <a:p>
            <a:pPr lvl="2"/>
            <a:r>
              <a:rPr lang="da-DK" altLang="en-US" dirty="0"/>
              <a:t>No difference </a:t>
            </a:r>
            <a:r>
              <a:rPr lang="en-US" altLang="en-US" dirty="0"/>
              <a:t>pulsed CO</a:t>
            </a:r>
            <a:r>
              <a:rPr lang="en-US" altLang="en-US" baseline="-25000" dirty="0"/>
              <a:t>2</a:t>
            </a:r>
            <a:r>
              <a:rPr lang="en-US" altLang="en-US" dirty="0"/>
              <a:t> laser and </a:t>
            </a:r>
            <a:r>
              <a:rPr lang="en-US" altLang="en-US" dirty="0" err="1"/>
              <a:t>Er:YAG</a:t>
            </a:r>
            <a:r>
              <a:rPr lang="en-US" altLang="en-US" dirty="0"/>
              <a:t> laser (</a:t>
            </a:r>
            <a:r>
              <a:rPr lang="da-DK" altLang="en-US" dirty="0"/>
              <a:t>J Dermatolog Treat. 2017;28:452-457)</a:t>
            </a:r>
            <a:endParaRPr lang="en-US" altLang="en-US" dirty="0"/>
          </a:p>
          <a:p>
            <a:pPr lvl="1" eaLnBrk="1" hangingPunct="1"/>
            <a:r>
              <a:rPr lang="en-US" altLang="en-US" dirty="0"/>
              <a:t>Excision, shave</a:t>
            </a:r>
          </a:p>
          <a:p>
            <a:pPr lvl="1" eaLnBrk="1" hangingPunct="1"/>
            <a:r>
              <a:rPr lang="en-US" altLang="en-US" dirty="0"/>
              <a:t>Cryotherapy</a:t>
            </a:r>
          </a:p>
          <a:p>
            <a:pPr lvl="2"/>
            <a:r>
              <a:rPr lang="en-US" altLang="en-US" dirty="0"/>
              <a:t>Particularly for small lesions (Dermatology. 2013;226:342-6).</a:t>
            </a:r>
          </a:p>
          <a:p>
            <a:pPr lvl="1" eaLnBrk="1" hangingPunct="1"/>
            <a:r>
              <a:rPr lang="en-US" altLang="en-US" dirty="0" smtClean="0"/>
              <a:t>Dermabrasion</a:t>
            </a:r>
          </a:p>
          <a:p>
            <a:pPr lvl="1" eaLnBrk="1" hangingPunct="1"/>
            <a:r>
              <a:rPr lang="en-US" altLang="en-US" dirty="0" smtClean="0"/>
              <a:t>Photodynamic therapy</a:t>
            </a:r>
            <a:endParaRPr lang="en-US" altLang="en-US" dirty="0"/>
          </a:p>
          <a:p>
            <a:pPr lvl="1" eaLnBrk="1" hangingPunct="1"/>
            <a:endParaRPr lang="en-US" altLang="en-US" dirty="0"/>
          </a:p>
          <a:p>
            <a:pPr lvl="1" eaLnBrk="1" hangingPunct="1"/>
            <a:endParaRPr lang="en-US" altLang="en-US" dirty="0"/>
          </a:p>
          <a:p>
            <a:pPr eaLnBrk="1" hangingPunct="1"/>
            <a:endParaRPr lang="en-US" altLang="en-US" dirty="0"/>
          </a:p>
          <a:p>
            <a:pPr eaLnBrk="1" hangingPunct="1"/>
            <a:endParaRPr lang="en-US" altLang="en-US" dirty="0"/>
          </a:p>
        </p:txBody>
      </p:sp>
      <p:pic>
        <p:nvPicPr>
          <p:cNvPr id="33796" name="Picture 4" descr="epidermal nevus"/>
          <p:cNvPicPr>
            <a:picLocks noChangeAspect="1" noChangeArrowheads="1"/>
          </p:cNvPicPr>
          <p:nvPr/>
        </p:nvPicPr>
        <p:blipFill>
          <a:blip r:embed="rId3">
            <a:extLst>
              <a:ext uri="{28A0092B-C50C-407E-A947-70E740481C1C}">
                <a14:useLocalDpi xmlns:a14="http://schemas.microsoft.com/office/drawing/2010/main" val="0"/>
              </a:ext>
            </a:extLst>
          </a:blip>
          <a:srcRect l="25725" r="11621" b="57954"/>
          <a:stretch>
            <a:fillRect/>
          </a:stretch>
        </p:blipFill>
        <p:spPr bwMode="auto">
          <a:xfrm>
            <a:off x="9529281" y="1690688"/>
            <a:ext cx="1524000"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21998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a:latin typeface="Arial" panose="020B0604020202020204" pitchFamily="34" charset="0"/>
              </a:rPr>
              <a:t>Treatment of Dry Skin</a:t>
            </a:r>
          </a:p>
        </p:txBody>
      </p:sp>
      <p:sp>
        <p:nvSpPr>
          <p:cNvPr id="19459" name="Rectangle 3"/>
          <p:cNvSpPr>
            <a:spLocks noGrp="1" noChangeArrowheads="1"/>
          </p:cNvSpPr>
          <p:nvPr>
            <p:ph sz="half" idx="1"/>
          </p:nvPr>
        </p:nvSpPr>
        <p:spPr/>
        <p:txBody>
          <a:bodyPr/>
          <a:lstStyle/>
          <a:p>
            <a:pPr eaLnBrk="1" hangingPunct="1"/>
            <a:r>
              <a:rPr lang="en-US" altLang="en-US" dirty="0"/>
              <a:t>Washing</a:t>
            </a:r>
          </a:p>
          <a:p>
            <a:pPr lvl="1" eaLnBrk="1" hangingPunct="1"/>
            <a:r>
              <a:rPr lang="en-US" altLang="en-US" dirty="0"/>
              <a:t>Tepid water</a:t>
            </a:r>
          </a:p>
          <a:p>
            <a:pPr lvl="1" eaLnBrk="1" hangingPunct="1"/>
            <a:r>
              <a:rPr lang="en-US" altLang="en-US" dirty="0"/>
              <a:t>Non soap cleanser (e.g. Cetaphil)</a:t>
            </a:r>
          </a:p>
          <a:p>
            <a:pPr lvl="1" eaLnBrk="1" hangingPunct="1"/>
            <a:r>
              <a:rPr lang="en-US" altLang="en-US" dirty="0"/>
              <a:t>Bath oil</a:t>
            </a:r>
          </a:p>
          <a:p>
            <a:pPr lvl="1" eaLnBrk="1" hangingPunct="1"/>
            <a:r>
              <a:rPr lang="en-US" altLang="en-US" dirty="0"/>
              <a:t>5 - 10 minutes</a:t>
            </a:r>
          </a:p>
          <a:p>
            <a:pPr lvl="1" eaLnBrk="1" hangingPunct="1"/>
            <a:r>
              <a:rPr lang="en-US" altLang="en-US" dirty="0"/>
              <a:t>Shower</a:t>
            </a:r>
          </a:p>
          <a:p>
            <a:pPr lvl="1" eaLnBrk="1" hangingPunct="1"/>
            <a:r>
              <a:rPr lang="en-US" altLang="en-US" dirty="0"/>
              <a:t>Pat dry</a:t>
            </a:r>
          </a:p>
          <a:p>
            <a:pPr lvl="1" eaLnBrk="1" hangingPunct="1"/>
            <a:r>
              <a:rPr lang="en-US" altLang="en-US" dirty="0"/>
              <a:t>Apply moisturizer</a:t>
            </a:r>
          </a:p>
        </p:txBody>
      </p:sp>
      <p:sp>
        <p:nvSpPr>
          <p:cNvPr id="2" name="Content Placeholder 1"/>
          <p:cNvSpPr>
            <a:spLocks noGrp="1"/>
          </p:cNvSpPr>
          <p:nvPr>
            <p:ph sz="half" idx="2"/>
          </p:nvPr>
        </p:nvSpPr>
        <p:spPr/>
        <p:txBody>
          <a:bodyPr/>
          <a:lstStyle/>
          <a:p>
            <a:r>
              <a:rPr lang="en-US" altLang="en-US" dirty="0"/>
              <a:t>Moisturizers</a:t>
            </a:r>
          </a:p>
          <a:p>
            <a:pPr lvl="1"/>
            <a:r>
              <a:rPr lang="en-US" altLang="en-US" dirty="0"/>
              <a:t>Apply after bathing and 2 – 4 times a day</a:t>
            </a:r>
          </a:p>
          <a:p>
            <a:pPr lvl="1"/>
            <a:r>
              <a:rPr lang="en-US" altLang="en-US" dirty="0"/>
              <a:t>Lotions, ointments</a:t>
            </a:r>
          </a:p>
          <a:p>
            <a:pPr lvl="1"/>
            <a:r>
              <a:rPr lang="en-US" altLang="en-US" dirty="0"/>
              <a:t>Active ingredients</a:t>
            </a:r>
          </a:p>
          <a:p>
            <a:pPr lvl="2"/>
            <a:r>
              <a:rPr lang="en-US" altLang="en-US" dirty="0"/>
              <a:t>Alpha </a:t>
            </a:r>
            <a:r>
              <a:rPr lang="en-US" altLang="en-US" dirty="0" err="1"/>
              <a:t>hydroxy</a:t>
            </a:r>
            <a:r>
              <a:rPr lang="en-US" altLang="en-US" dirty="0"/>
              <a:t> acid, salicylic acid, ammonium lactate, urea</a:t>
            </a:r>
          </a:p>
          <a:p>
            <a:pPr lvl="1"/>
            <a:r>
              <a:rPr lang="en-US" altLang="en-US" dirty="0"/>
              <a:t>Patient approval</a:t>
            </a:r>
          </a:p>
          <a:p>
            <a:endParaRPr lang="en-US" dirty="0"/>
          </a:p>
        </p:txBody>
      </p:sp>
    </p:spTree>
    <p:extLst>
      <p:ext uri="{BB962C8B-B14F-4D97-AF65-F5344CB8AC3E}">
        <p14:creationId xmlns:p14="http://schemas.microsoft.com/office/powerpoint/2010/main" val="22455444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a:latin typeface="Arial" panose="020B0604020202020204" pitchFamily="34" charset="0"/>
              </a:rPr>
              <a:t>Treatment of Sensitive Skin</a:t>
            </a:r>
          </a:p>
        </p:txBody>
      </p:sp>
      <p:sp>
        <p:nvSpPr>
          <p:cNvPr id="21507" name="Rectangle 3"/>
          <p:cNvSpPr>
            <a:spLocks noGrp="1" noChangeArrowheads="1"/>
          </p:cNvSpPr>
          <p:nvPr>
            <p:ph idx="1"/>
          </p:nvPr>
        </p:nvSpPr>
        <p:spPr/>
        <p:txBody>
          <a:bodyPr/>
          <a:lstStyle/>
          <a:p>
            <a:pPr eaLnBrk="1" hangingPunct="1">
              <a:lnSpc>
                <a:spcPct val="90000"/>
              </a:lnSpc>
            </a:pPr>
            <a:r>
              <a:rPr lang="en-US" altLang="en-US"/>
              <a:t>Treat dry skin</a:t>
            </a:r>
          </a:p>
          <a:p>
            <a:pPr lvl="1" eaLnBrk="1" hangingPunct="1">
              <a:lnSpc>
                <a:spcPct val="90000"/>
              </a:lnSpc>
            </a:pPr>
            <a:r>
              <a:rPr lang="en-US" altLang="en-US"/>
              <a:t>Watch for preservatives, fragrances in moisturizers</a:t>
            </a:r>
          </a:p>
          <a:p>
            <a:pPr eaLnBrk="1" hangingPunct="1">
              <a:lnSpc>
                <a:spcPct val="90000"/>
              </a:lnSpc>
            </a:pPr>
            <a:r>
              <a:rPr lang="en-US" altLang="en-US"/>
              <a:t>Avoid irritants</a:t>
            </a:r>
          </a:p>
          <a:p>
            <a:pPr lvl="1" eaLnBrk="1" hangingPunct="1">
              <a:lnSpc>
                <a:spcPct val="90000"/>
              </a:lnSpc>
            </a:pPr>
            <a:r>
              <a:rPr lang="en-US" altLang="en-US"/>
              <a:t>Fabrics (wool, rough synthetic clothing)</a:t>
            </a:r>
          </a:p>
          <a:p>
            <a:pPr lvl="1" eaLnBrk="1" hangingPunct="1">
              <a:lnSpc>
                <a:spcPct val="90000"/>
              </a:lnSpc>
            </a:pPr>
            <a:r>
              <a:rPr lang="en-US" altLang="en-US"/>
              <a:t>Soaps and detergents (industrial skin cleansers, borax, cleansers with abrasives)</a:t>
            </a:r>
          </a:p>
          <a:p>
            <a:pPr lvl="1" eaLnBrk="1" hangingPunct="1">
              <a:lnSpc>
                <a:spcPct val="90000"/>
              </a:lnSpc>
            </a:pPr>
            <a:r>
              <a:rPr lang="en-US" altLang="en-US"/>
              <a:t>Solvents (gasoline, kerosene, turpentine)</a:t>
            </a:r>
          </a:p>
          <a:p>
            <a:pPr lvl="1" eaLnBrk="1" hangingPunct="1">
              <a:lnSpc>
                <a:spcPct val="90000"/>
              </a:lnSpc>
            </a:pPr>
            <a:r>
              <a:rPr lang="en-US" altLang="en-US"/>
              <a:t>Acids, alkalis, metal salts, plants</a:t>
            </a:r>
          </a:p>
          <a:p>
            <a:pPr lvl="1" eaLnBrk="1" hangingPunct="1">
              <a:lnSpc>
                <a:spcPct val="90000"/>
              </a:lnSpc>
            </a:pPr>
            <a:endParaRPr lang="en-US" altLang="en-US"/>
          </a:p>
          <a:p>
            <a:pPr lvl="1" eaLnBrk="1" hangingPunct="1">
              <a:lnSpc>
                <a:spcPct val="90000"/>
              </a:lnSpc>
            </a:pPr>
            <a:endParaRPr lang="en-US" altLang="en-US"/>
          </a:p>
        </p:txBody>
      </p:sp>
    </p:spTree>
    <p:extLst>
      <p:ext uri="{BB962C8B-B14F-4D97-AF65-F5344CB8AC3E}">
        <p14:creationId xmlns:p14="http://schemas.microsoft.com/office/powerpoint/2010/main" val="41414277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a:latin typeface="Arial" panose="020B0604020202020204" pitchFamily="34" charset="0"/>
              </a:rPr>
              <a:t>Vascular Malformations</a:t>
            </a:r>
          </a:p>
        </p:txBody>
      </p:sp>
      <p:sp>
        <p:nvSpPr>
          <p:cNvPr id="34819" name="Rectangle 3"/>
          <p:cNvSpPr>
            <a:spLocks noGrp="1" noChangeArrowheads="1"/>
          </p:cNvSpPr>
          <p:nvPr>
            <p:ph idx="1"/>
          </p:nvPr>
        </p:nvSpPr>
        <p:spPr/>
        <p:txBody>
          <a:bodyPr>
            <a:normAutofit fontScale="92500" lnSpcReduction="20000"/>
          </a:bodyPr>
          <a:lstStyle/>
          <a:p>
            <a:pPr eaLnBrk="1" hangingPunct="1"/>
            <a:r>
              <a:rPr lang="en-US" altLang="en-US" dirty="0"/>
              <a:t>Capillary malformation</a:t>
            </a:r>
          </a:p>
          <a:p>
            <a:pPr lvl="1" eaLnBrk="1" hangingPunct="1"/>
            <a:r>
              <a:rPr lang="en-US" altLang="en-US" dirty="0"/>
              <a:t>Pulsed-dye lasers</a:t>
            </a:r>
          </a:p>
          <a:p>
            <a:pPr lvl="2"/>
            <a:r>
              <a:rPr lang="en-US" altLang="en-US" dirty="0"/>
              <a:t>Initiate early, multiple sessions</a:t>
            </a:r>
          </a:p>
          <a:p>
            <a:pPr lvl="2"/>
            <a:r>
              <a:rPr lang="en-US" altLang="en-US" dirty="0"/>
              <a:t>May be beneficial to combine with topical sirolimus (Lasers </a:t>
            </a:r>
            <a:r>
              <a:rPr lang="en-US" altLang="en-US" dirty="0" err="1"/>
              <a:t>Surg</a:t>
            </a:r>
            <a:r>
              <a:rPr lang="en-US" altLang="en-US" dirty="0"/>
              <a:t> Med. 2016; 48:193-6; J Am </a:t>
            </a:r>
            <a:r>
              <a:rPr lang="en-US" altLang="en-US" dirty="0" err="1"/>
              <a:t>Acad</a:t>
            </a:r>
            <a:r>
              <a:rPr lang="en-US" altLang="en-US" dirty="0"/>
              <a:t> </a:t>
            </a:r>
            <a:r>
              <a:rPr lang="en-US" altLang="en-US" dirty="0" err="1"/>
              <a:t>Dermatol</a:t>
            </a:r>
            <a:r>
              <a:rPr lang="en-US" altLang="en-US" dirty="0"/>
              <a:t>. 2015;72:151-8 )</a:t>
            </a:r>
          </a:p>
          <a:p>
            <a:pPr lvl="1"/>
            <a:r>
              <a:rPr lang="en-US" altLang="en-US" dirty="0" err="1"/>
              <a:t>Nd:YAG</a:t>
            </a:r>
            <a:r>
              <a:rPr lang="en-US" altLang="en-US" dirty="0"/>
              <a:t> laser </a:t>
            </a:r>
          </a:p>
          <a:p>
            <a:pPr lvl="2"/>
            <a:r>
              <a:rPr lang="en-US" altLang="en-US" dirty="0"/>
              <a:t>Median maximal improvement 70%, average 7 treatments (Lasers </a:t>
            </a:r>
            <a:r>
              <a:rPr lang="en-US" altLang="en-US" dirty="0" err="1"/>
              <a:t>Surg</a:t>
            </a:r>
            <a:r>
              <a:rPr lang="en-US" altLang="en-US" dirty="0"/>
              <a:t> Med. 2017;49:743-749)</a:t>
            </a:r>
          </a:p>
          <a:p>
            <a:pPr lvl="2"/>
            <a:r>
              <a:rPr lang="en-US" altLang="en-US" dirty="0"/>
              <a:t>Minor skin blistering and breakdown (J Am </a:t>
            </a:r>
            <a:r>
              <a:rPr lang="en-US" altLang="en-US" dirty="0" err="1"/>
              <a:t>Acad</a:t>
            </a:r>
            <a:r>
              <a:rPr lang="en-US" altLang="en-US" dirty="0"/>
              <a:t> </a:t>
            </a:r>
            <a:r>
              <a:rPr lang="en-US" altLang="en-US" dirty="0" err="1"/>
              <a:t>Dermatol</a:t>
            </a:r>
            <a:r>
              <a:rPr lang="en-US" altLang="en-US" dirty="0"/>
              <a:t>. 2017;77:473-479)</a:t>
            </a:r>
          </a:p>
          <a:p>
            <a:pPr lvl="1" eaLnBrk="1" hangingPunct="1"/>
            <a:r>
              <a:rPr lang="en-US" altLang="en-US" dirty="0"/>
              <a:t>Intense pulsed light source</a:t>
            </a:r>
          </a:p>
          <a:p>
            <a:pPr eaLnBrk="1" hangingPunct="1"/>
            <a:r>
              <a:rPr lang="en-US" altLang="en-US" dirty="0"/>
              <a:t>Venous malformation</a:t>
            </a:r>
          </a:p>
          <a:p>
            <a:pPr lvl="1" eaLnBrk="1" hangingPunct="1"/>
            <a:r>
              <a:rPr lang="en-US" altLang="en-US" dirty="0"/>
              <a:t>Compression stockings – proper fit and coverage</a:t>
            </a:r>
          </a:p>
          <a:p>
            <a:pPr lvl="1" eaLnBrk="1" hangingPunct="1"/>
            <a:r>
              <a:rPr lang="en-US" altLang="en-US" dirty="0"/>
              <a:t>Embolization</a:t>
            </a:r>
          </a:p>
          <a:p>
            <a:pPr lvl="1" eaLnBrk="1" hangingPunct="1"/>
            <a:r>
              <a:rPr lang="en-US" altLang="en-US" dirty="0" err="1"/>
              <a:t>Sclerotherapy</a:t>
            </a:r>
            <a:endParaRPr lang="en-US" altLang="en-US" dirty="0"/>
          </a:p>
          <a:p>
            <a:pPr lvl="1" eaLnBrk="1" hangingPunct="1"/>
            <a:r>
              <a:rPr lang="en-US" altLang="en-US" dirty="0"/>
              <a:t>Excision</a:t>
            </a:r>
          </a:p>
          <a:p>
            <a:pPr lvl="1" eaLnBrk="1" hangingPunct="1">
              <a:buFont typeface="Wingdings" panose="05000000000000000000" pitchFamily="2" charset="2"/>
              <a:buNone/>
            </a:pPr>
            <a:endParaRPr lang="en-US" altLang="en-US" dirty="0"/>
          </a:p>
        </p:txBody>
      </p:sp>
      <p:pic>
        <p:nvPicPr>
          <p:cNvPr id="34820" name="Picture 5" descr="http://www.medical-supplies-equipment-company.com/files/images/product/SGV961C101S-g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5920" y="4498262"/>
            <a:ext cx="1790356" cy="2246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descr="port win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0276" y="1066800"/>
            <a:ext cx="181927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868045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a:latin typeface="Arial" panose="020B0604020202020204" pitchFamily="34" charset="0"/>
              </a:rPr>
              <a:t>Vascular Malformations</a:t>
            </a:r>
          </a:p>
        </p:txBody>
      </p:sp>
      <p:sp>
        <p:nvSpPr>
          <p:cNvPr id="35843" name="Rectangle 3"/>
          <p:cNvSpPr>
            <a:spLocks noGrp="1" noChangeArrowheads="1"/>
          </p:cNvSpPr>
          <p:nvPr>
            <p:ph idx="1"/>
          </p:nvPr>
        </p:nvSpPr>
        <p:spPr/>
        <p:txBody>
          <a:bodyPr/>
          <a:lstStyle/>
          <a:p>
            <a:pPr eaLnBrk="1" hangingPunct="1"/>
            <a:r>
              <a:rPr lang="en-US" altLang="en-US" dirty="0"/>
              <a:t>Lymphatic malformations</a:t>
            </a:r>
          </a:p>
          <a:p>
            <a:pPr lvl="1" eaLnBrk="1" hangingPunct="1"/>
            <a:r>
              <a:rPr lang="en-US" altLang="en-US" dirty="0"/>
              <a:t>Topical sirolimus 1% ointment</a:t>
            </a:r>
          </a:p>
          <a:p>
            <a:pPr lvl="2"/>
            <a:r>
              <a:rPr lang="en-US" altLang="en-US" dirty="0"/>
              <a:t>Two patients with </a:t>
            </a:r>
            <a:r>
              <a:rPr lang="en-US" altLang="en-US" dirty="0" err="1"/>
              <a:t>microcystic</a:t>
            </a:r>
            <a:r>
              <a:rPr lang="en-US" altLang="en-US" dirty="0"/>
              <a:t> lymphatic malformations showed improvement with treatment for 4 months (Pediatrics. 2017;139(5)).</a:t>
            </a:r>
          </a:p>
          <a:p>
            <a:pPr lvl="1" eaLnBrk="1" hangingPunct="1"/>
            <a:r>
              <a:rPr lang="en-US" altLang="en-US" dirty="0"/>
              <a:t>Leave undisturbed</a:t>
            </a:r>
          </a:p>
          <a:p>
            <a:pPr lvl="1" eaLnBrk="1" hangingPunct="1"/>
            <a:r>
              <a:rPr lang="en-US" altLang="en-US" dirty="0"/>
              <a:t>Excision</a:t>
            </a:r>
          </a:p>
          <a:p>
            <a:pPr lvl="1" eaLnBrk="1" hangingPunct="1"/>
            <a:r>
              <a:rPr lang="en-US" altLang="en-US" dirty="0" err="1"/>
              <a:t>Sclerotherapy</a:t>
            </a:r>
            <a:endParaRPr lang="en-US" altLang="en-US" dirty="0"/>
          </a:p>
          <a:p>
            <a:pPr lvl="1" eaLnBrk="1" hangingPunct="1"/>
            <a:r>
              <a:rPr lang="en-US" altLang="en-US" dirty="0"/>
              <a:t>Control infection</a:t>
            </a:r>
          </a:p>
          <a:p>
            <a:pPr lvl="1" eaLnBrk="1" hangingPunct="1"/>
            <a:endParaRPr lang="en-US" altLang="en-US" dirty="0"/>
          </a:p>
          <a:p>
            <a:pPr lvl="1" eaLnBrk="1" hangingPunct="1"/>
            <a:endParaRPr lang="en-US" altLang="en-US" dirty="0"/>
          </a:p>
          <a:p>
            <a:pPr lvl="1" eaLnBrk="1" hangingPunct="1"/>
            <a:endParaRPr lang="en-US" altLang="en-US" dirty="0"/>
          </a:p>
          <a:p>
            <a:pPr eaLnBrk="1" hangingPunct="1"/>
            <a:endParaRPr lang="en-US" altLang="en-US" dirty="0"/>
          </a:p>
          <a:p>
            <a:pPr eaLnBrk="1" hangingPunct="1"/>
            <a:endParaRPr lang="en-US" altLang="en-US" dirty="0"/>
          </a:p>
        </p:txBody>
      </p:sp>
      <p:pic>
        <p:nvPicPr>
          <p:cNvPr id="10242" name="Picture 2" descr="diagnosis: Lymphangioma Circumscriptum Cysticum&#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3693" y="4732020"/>
            <a:ext cx="2839352" cy="1801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2253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a:bodyPr>
          <a:lstStyle/>
          <a:p>
            <a:pPr eaLnBrk="1" hangingPunct="1"/>
            <a:r>
              <a:rPr lang="en-US" altLang="en-US" dirty="0" smtClean="0"/>
              <a:t>Types of skin changes in Proteus syndrome</a:t>
            </a:r>
            <a:endParaRPr lang="en-US" altLang="en-US" dirty="0"/>
          </a:p>
        </p:txBody>
      </p:sp>
      <p:sp>
        <p:nvSpPr>
          <p:cNvPr id="11267" name="Rectangle 3"/>
          <p:cNvSpPr>
            <a:spLocks noGrp="1" noChangeArrowheads="1"/>
          </p:cNvSpPr>
          <p:nvPr>
            <p:ph type="body" sz="half" idx="1"/>
          </p:nvPr>
        </p:nvSpPr>
        <p:spPr>
          <a:xfrm>
            <a:off x="1893870" y="2008510"/>
            <a:ext cx="5384800" cy="4530725"/>
          </a:xfrm>
        </p:spPr>
        <p:txBody>
          <a:bodyPr>
            <a:normAutofit/>
          </a:bodyPr>
          <a:lstStyle/>
          <a:p>
            <a:pPr eaLnBrk="1" hangingPunct="1"/>
            <a:r>
              <a:rPr lang="en-US" altLang="en-US" dirty="0" smtClean="0"/>
              <a:t>Epidermal nevus</a:t>
            </a:r>
          </a:p>
          <a:p>
            <a:pPr marL="0" indent="0" eaLnBrk="1" hangingPunct="1">
              <a:buNone/>
            </a:pPr>
            <a:endParaRPr lang="en-US" altLang="en-US" dirty="0"/>
          </a:p>
          <a:p>
            <a:pPr eaLnBrk="1" hangingPunct="1"/>
            <a:r>
              <a:rPr lang="en-US" altLang="en-US" dirty="0"/>
              <a:t>Vascular malformations</a:t>
            </a:r>
          </a:p>
          <a:p>
            <a:endParaRPr lang="en-US" altLang="en-US" dirty="0" smtClean="0"/>
          </a:p>
          <a:p>
            <a:r>
              <a:rPr lang="en-US" altLang="en-US" dirty="0"/>
              <a:t>Lipomas</a:t>
            </a:r>
          </a:p>
          <a:p>
            <a:endParaRPr lang="en-US" altLang="en-US" dirty="0" smtClean="0"/>
          </a:p>
          <a:p>
            <a:r>
              <a:rPr lang="en-US" altLang="en-US" dirty="0" smtClean="0"/>
              <a:t>Connective </a:t>
            </a:r>
            <a:r>
              <a:rPr lang="en-US" altLang="en-US" dirty="0"/>
              <a:t>tissue nevus</a:t>
            </a:r>
          </a:p>
          <a:p>
            <a:pPr marL="0" indent="0" eaLnBrk="1" hangingPunct="1">
              <a:buNone/>
            </a:pPr>
            <a:endParaRPr lang="en-US" altLang="en-US" sz="2600" dirty="0" smtClean="0"/>
          </a:p>
        </p:txBody>
      </p:sp>
      <p:pic>
        <p:nvPicPr>
          <p:cNvPr id="4" name="Picture 4" descr="skin-sm"/>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a:xfrm>
            <a:off x="5987666" y="2102755"/>
            <a:ext cx="5714603" cy="3681800"/>
          </a:xfrm>
          <a:noFill/>
        </p:spPr>
      </p:pic>
      <p:grpSp>
        <p:nvGrpSpPr>
          <p:cNvPr id="2" name="Group 1"/>
          <p:cNvGrpSpPr/>
          <p:nvPr/>
        </p:nvGrpSpPr>
        <p:grpSpPr>
          <a:xfrm>
            <a:off x="741966" y="1589882"/>
            <a:ext cx="1005840" cy="4752931"/>
            <a:chOff x="711144" y="1589882"/>
            <a:chExt cx="1005840" cy="4752931"/>
          </a:xfrm>
        </p:grpSpPr>
        <p:pic>
          <p:nvPicPr>
            <p:cNvPr id="5" name="Picture 4" descr="epidermal nevus"/>
            <p:cNvPicPr>
              <a:picLocks noChangeAspect="1" noChangeArrowheads="1"/>
            </p:cNvPicPr>
            <p:nvPr/>
          </p:nvPicPr>
          <p:blipFill>
            <a:blip r:embed="rId4">
              <a:extLst>
                <a:ext uri="{28A0092B-C50C-407E-A947-70E740481C1C}">
                  <a14:useLocalDpi xmlns:a14="http://schemas.microsoft.com/office/drawing/2010/main" val="0"/>
                </a:ext>
              </a:extLst>
            </a:blip>
            <a:srcRect l="25725" r="11621" b="57954"/>
            <a:stretch>
              <a:fillRect/>
            </a:stretch>
          </p:blipFill>
          <p:spPr bwMode="auto">
            <a:xfrm>
              <a:off x="711144" y="1589882"/>
              <a:ext cx="1005840" cy="10257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port win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1144" y="2843214"/>
              <a:ext cx="1005840" cy="660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lipoma2"/>
            <p:cNvPicPr>
              <a:picLocks noChangeAspect="1" noChangeArrowheads="1"/>
            </p:cNvPicPr>
            <p:nvPr/>
          </p:nvPicPr>
          <p:blipFill>
            <a:blip r:embed="rId6" cstate="print">
              <a:extLst>
                <a:ext uri="{28A0092B-C50C-407E-A947-70E740481C1C}">
                  <a14:useLocalDpi xmlns:a14="http://schemas.microsoft.com/office/drawing/2010/main" val="0"/>
                </a:ext>
              </a:extLst>
            </a:blip>
            <a:srcRect r="15094" b="9969"/>
            <a:stretch>
              <a:fillRect/>
            </a:stretch>
          </p:blipFill>
          <p:spPr bwMode="auto">
            <a:xfrm>
              <a:off x="711144" y="3805240"/>
              <a:ext cx="1005840" cy="717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CTN"/>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1144" y="4797426"/>
              <a:ext cx="1005840" cy="154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867731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a:latin typeface="Arial" panose="020B0604020202020204" pitchFamily="34" charset="0"/>
              </a:rPr>
              <a:t>Lipomas</a:t>
            </a:r>
          </a:p>
        </p:txBody>
      </p:sp>
      <p:sp>
        <p:nvSpPr>
          <p:cNvPr id="36867" name="Rectangle 3"/>
          <p:cNvSpPr>
            <a:spLocks noGrp="1" noChangeArrowheads="1"/>
          </p:cNvSpPr>
          <p:nvPr>
            <p:ph idx="1"/>
          </p:nvPr>
        </p:nvSpPr>
        <p:spPr/>
        <p:txBody>
          <a:bodyPr>
            <a:normAutofit/>
          </a:bodyPr>
          <a:lstStyle/>
          <a:p>
            <a:pPr eaLnBrk="1" hangingPunct="1"/>
            <a:r>
              <a:rPr lang="en-US" altLang="en-US" dirty="0"/>
              <a:t>Surgical</a:t>
            </a:r>
          </a:p>
          <a:p>
            <a:pPr lvl="1" eaLnBrk="1" hangingPunct="1"/>
            <a:r>
              <a:rPr lang="en-US" altLang="en-US" dirty="0"/>
              <a:t>Excision</a:t>
            </a:r>
          </a:p>
          <a:p>
            <a:pPr lvl="2" eaLnBrk="1" hangingPunct="1"/>
            <a:r>
              <a:rPr lang="en-US" altLang="en-US" dirty="0"/>
              <a:t>Standard of care, effective, large scar</a:t>
            </a:r>
          </a:p>
          <a:p>
            <a:pPr lvl="1"/>
            <a:r>
              <a:rPr lang="en-US" altLang="en-US" dirty="0"/>
              <a:t>Liposuction</a:t>
            </a:r>
          </a:p>
          <a:p>
            <a:pPr lvl="2"/>
            <a:r>
              <a:rPr lang="en-US" altLang="en-US" dirty="0"/>
              <a:t>Leaves smaller scars than excision </a:t>
            </a:r>
          </a:p>
          <a:p>
            <a:pPr lvl="3"/>
            <a:r>
              <a:rPr lang="en-US" altLang="en-US" dirty="0"/>
              <a:t>In 23 of 31 cases there were no complications</a:t>
            </a:r>
          </a:p>
          <a:p>
            <a:pPr lvl="3"/>
            <a:r>
              <a:rPr lang="en-US" altLang="en-US" dirty="0"/>
              <a:t> Remainder had remnant </a:t>
            </a:r>
            <a:r>
              <a:rPr lang="en-US" altLang="en-US" dirty="0" err="1"/>
              <a:t>lipoma</a:t>
            </a:r>
            <a:r>
              <a:rPr lang="en-US" altLang="en-US" dirty="0"/>
              <a:t>, bruise, hematoma or immediate dimpling </a:t>
            </a:r>
            <a:r>
              <a:rPr lang="en-US" altLang="en-US" sz="1700" dirty="0"/>
              <a:t>(</a:t>
            </a:r>
            <a:r>
              <a:rPr lang="da-DK" altLang="en-US" sz="1700" dirty="0"/>
              <a:t>J Eur Acad Dermatol Venereol. 2007;21:243-6)</a:t>
            </a:r>
            <a:endParaRPr lang="en-US" altLang="en-US" dirty="0"/>
          </a:p>
          <a:p>
            <a:pPr lvl="2"/>
            <a:r>
              <a:rPr lang="en-US" altLang="en-US" dirty="0"/>
              <a:t>But </a:t>
            </a:r>
            <a:r>
              <a:rPr lang="en-US" altLang="en-US" u="sng" dirty="0"/>
              <a:t>not</a:t>
            </a:r>
            <a:r>
              <a:rPr lang="en-US" altLang="en-US" dirty="0"/>
              <a:t> for fibrous lesions or combination lesions with vascular malformations</a:t>
            </a:r>
          </a:p>
          <a:p>
            <a:pPr marL="914400" lvl="2" indent="0">
              <a:buNone/>
            </a:pPr>
            <a:endParaRPr lang="en-US" altLang="en-US" dirty="0"/>
          </a:p>
          <a:p>
            <a:pPr lvl="1" eaLnBrk="1" hangingPunct="1"/>
            <a:endParaRPr lang="en-US" altLang="en-US" dirty="0"/>
          </a:p>
          <a:p>
            <a:pPr eaLnBrk="1" hangingPunct="1"/>
            <a:endParaRPr lang="en-US" altLang="en-US" dirty="0"/>
          </a:p>
          <a:p>
            <a:pPr eaLnBrk="1" hangingPunct="1"/>
            <a:endParaRPr lang="en-US" altLang="en-US" dirty="0"/>
          </a:p>
        </p:txBody>
      </p:sp>
      <p:pic>
        <p:nvPicPr>
          <p:cNvPr id="36868" name="Picture 4" descr="lipoma2"/>
          <p:cNvPicPr>
            <a:picLocks noChangeAspect="1" noChangeArrowheads="1"/>
          </p:cNvPicPr>
          <p:nvPr/>
        </p:nvPicPr>
        <p:blipFill>
          <a:blip r:embed="rId3" cstate="print">
            <a:extLst>
              <a:ext uri="{28A0092B-C50C-407E-A947-70E740481C1C}">
                <a14:useLocalDpi xmlns:a14="http://schemas.microsoft.com/office/drawing/2010/main" val="0"/>
              </a:ext>
            </a:extLst>
          </a:blip>
          <a:srcRect r="15094" b="9969"/>
          <a:stretch>
            <a:fillRect/>
          </a:stretch>
        </p:blipFill>
        <p:spPr bwMode="auto">
          <a:xfrm>
            <a:off x="8492934" y="1376314"/>
            <a:ext cx="1717867" cy="1225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158509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a:latin typeface="Arial" panose="020B0604020202020204" pitchFamily="34" charset="0"/>
              </a:rPr>
              <a:t>Connective Tissue Nevi</a:t>
            </a:r>
          </a:p>
        </p:txBody>
      </p:sp>
      <p:sp>
        <p:nvSpPr>
          <p:cNvPr id="32771" name="Rectangle 3"/>
          <p:cNvSpPr>
            <a:spLocks noGrp="1" noChangeArrowheads="1"/>
          </p:cNvSpPr>
          <p:nvPr>
            <p:ph idx="1"/>
          </p:nvPr>
        </p:nvSpPr>
        <p:spPr/>
        <p:txBody>
          <a:bodyPr>
            <a:normAutofit/>
          </a:bodyPr>
          <a:lstStyle/>
          <a:p>
            <a:pPr eaLnBrk="1" hangingPunct="1"/>
            <a:r>
              <a:rPr lang="en-US" altLang="en-US" dirty="0"/>
              <a:t>Good skin care</a:t>
            </a:r>
          </a:p>
          <a:p>
            <a:pPr eaLnBrk="1" hangingPunct="1"/>
            <a:r>
              <a:rPr lang="en-US" altLang="en-US" dirty="0"/>
              <a:t>Custom </a:t>
            </a:r>
            <a:r>
              <a:rPr lang="en-US" altLang="en-US" dirty="0" smtClean="0"/>
              <a:t>fit </a:t>
            </a:r>
            <a:r>
              <a:rPr lang="en-US" altLang="en-US" dirty="0"/>
              <a:t>o</a:t>
            </a:r>
            <a:r>
              <a:rPr lang="en-US" altLang="en-US" dirty="0" smtClean="0"/>
              <a:t>rthotics</a:t>
            </a:r>
            <a:endParaRPr lang="en-US" altLang="en-US" dirty="0"/>
          </a:p>
          <a:p>
            <a:pPr eaLnBrk="1" hangingPunct="1"/>
            <a:r>
              <a:rPr lang="en-US" altLang="en-US" dirty="0" smtClean="0"/>
              <a:t>Surgery</a:t>
            </a:r>
            <a:endParaRPr lang="en-US" altLang="en-US" dirty="0"/>
          </a:p>
          <a:p>
            <a:pPr lvl="1" eaLnBrk="1" hangingPunct="1"/>
            <a:r>
              <a:rPr lang="en-US" altLang="en-US" dirty="0"/>
              <a:t>Excision (at time of orthopedic surgery)</a:t>
            </a:r>
          </a:p>
          <a:p>
            <a:pPr lvl="1" eaLnBrk="1" hangingPunct="1"/>
            <a:r>
              <a:rPr lang="en-US" altLang="en-US" dirty="0"/>
              <a:t>Scars on the sole of foot can be very painful</a:t>
            </a:r>
          </a:p>
          <a:p>
            <a:pPr lvl="1" eaLnBrk="1" hangingPunct="1"/>
            <a:r>
              <a:rPr lang="en-US" altLang="en-US" dirty="0"/>
              <a:t>Recurrences or new lesions common</a:t>
            </a:r>
          </a:p>
          <a:p>
            <a:pPr lvl="1" eaLnBrk="1" hangingPunct="1"/>
            <a:endParaRPr lang="en-US" altLang="en-US" dirty="0"/>
          </a:p>
        </p:txBody>
      </p:sp>
      <p:pic>
        <p:nvPicPr>
          <p:cNvPr id="32772" name="Picture 4" descr="CT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48726" y="1981200"/>
            <a:ext cx="1133475" cy="1741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27902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altLang="en-US">
                <a:latin typeface="Arial" panose="020B0604020202020204" pitchFamily="34" charset="0"/>
              </a:rPr>
              <a:t>Causes of Odor</a:t>
            </a:r>
          </a:p>
        </p:txBody>
      </p:sp>
      <p:sp>
        <p:nvSpPr>
          <p:cNvPr id="23555" name="Rectangle 3"/>
          <p:cNvSpPr>
            <a:spLocks noGrp="1" noChangeArrowheads="1"/>
          </p:cNvSpPr>
          <p:nvPr>
            <p:ph idx="1"/>
          </p:nvPr>
        </p:nvSpPr>
        <p:spPr/>
        <p:txBody>
          <a:bodyPr/>
          <a:lstStyle/>
          <a:p>
            <a:pPr eaLnBrk="1" hangingPunct="1"/>
            <a:r>
              <a:rPr lang="en-US" altLang="en-US"/>
              <a:t>Moisture</a:t>
            </a:r>
          </a:p>
          <a:p>
            <a:pPr eaLnBrk="1" hangingPunct="1"/>
            <a:r>
              <a:rPr lang="en-US" altLang="en-US"/>
              <a:t>Microorganisms</a:t>
            </a:r>
          </a:p>
          <a:p>
            <a:pPr eaLnBrk="1" hangingPunct="1"/>
            <a:r>
              <a:rPr lang="en-US" altLang="en-US"/>
              <a:t>Skin folds</a:t>
            </a:r>
          </a:p>
          <a:p>
            <a:pPr eaLnBrk="1" hangingPunct="1"/>
            <a:endParaRPr lang="en-US" altLang="en-US"/>
          </a:p>
        </p:txBody>
      </p:sp>
      <p:pic>
        <p:nvPicPr>
          <p:cNvPr id="5" name="Picture 2" descr="Image result for sweaty feet"/>
          <p:cNvPicPr>
            <a:picLocks noChangeAspect="1" noChangeArrowheads="1"/>
          </p:cNvPicPr>
          <p:nvPr/>
        </p:nvPicPr>
        <p:blipFill rotWithShape="1">
          <a:blip r:embed="rId2">
            <a:extLst>
              <a:ext uri="{28A0092B-C50C-407E-A947-70E740481C1C}">
                <a14:useLocalDpi xmlns:a14="http://schemas.microsoft.com/office/drawing/2010/main" val="0"/>
              </a:ext>
            </a:extLst>
          </a:blip>
          <a:srcRect l="3614"/>
          <a:stretch/>
        </p:blipFill>
        <p:spPr bwMode="auto">
          <a:xfrm>
            <a:off x="9325741" y="3674495"/>
            <a:ext cx="2386978" cy="2914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67077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a:latin typeface="Arial" panose="020B0604020202020204" pitchFamily="34" charset="0"/>
              </a:rPr>
              <a:t>Treatment of Odor</a:t>
            </a:r>
          </a:p>
        </p:txBody>
      </p:sp>
      <p:sp>
        <p:nvSpPr>
          <p:cNvPr id="24579" name="Rectangle 3"/>
          <p:cNvSpPr>
            <a:spLocks noGrp="1" noChangeArrowheads="1"/>
          </p:cNvSpPr>
          <p:nvPr>
            <p:ph sz="half" idx="1"/>
          </p:nvPr>
        </p:nvSpPr>
        <p:spPr/>
        <p:txBody>
          <a:bodyPr/>
          <a:lstStyle/>
          <a:p>
            <a:pPr eaLnBrk="1" hangingPunct="1"/>
            <a:r>
              <a:rPr lang="en-US" altLang="en-US" dirty="0"/>
              <a:t>Keep skin dry</a:t>
            </a:r>
          </a:p>
          <a:p>
            <a:pPr lvl="1" eaLnBrk="1" hangingPunct="1"/>
            <a:r>
              <a:rPr lang="en-US" altLang="en-US" dirty="0"/>
              <a:t>Shoes that breathe</a:t>
            </a:r>
          </a:p>
          <a:p>
            <a:pPr lvl="1" eaLnBrk="1" hangingPunct="1"/>
            <a:r>
              <a:rPr lang="en-US" altLang="en-US" dirty="0"/>
              <a:t>Cotton </a:t>
            </a:r>
            <a:r>
              <a:rPr lang="en-US" altLang="en-US" dirty="0" smtClean="0"/>
              <a:t>socks (no “fluff” that gets caught in grooves)</a:t>
            </a:r>
            <a:endParaRPr lang="en-US" altLang="en-US" dirty="0"/>
          </a:p>
          <a:p>
            <a:pPr lvl="1" eaLnBrk="1" hangingPunct="1"/>
            <a:r>
              <a:rPr lang="en-US" altLang="en-US" dirty="0"/>
              <a:t>Change socks</a:t>
            </a:r>
          </a:p>
          <a:p>
            <a:pPr lvl="1" eaLnBrk="1" hangingPunct="1"/>
            <a:r>
              <a:rPr lang="en-US" altLang="en-US" dirty="0"/>
              <a:t>Foot powder</a:t>
            </a:r>
          </a:p>
          <a:p>
            <a:pPr lvl="1" eaLnBrk="1" hangingPunct="1"/>
            <a:r>
              <a:rPr lang="en-US" altLang="en-US" dirty="0"/>
              <a:t>Hair dryer</a:t>
            </a:r>
          </a:p>
          <a:p>
            <a:pPr lvl="1" eaLnBrk="1" hangingPunct="1"/>
            <a:r>
              <a:rPr lang="en-US" altLang="en-US" dirty="0"/>
              <a:t>Gauze wedge</a:t>
            </a:r>
          </a:p>
          <a:p>
            <a:pPr eaLnBrk="1" hangingPunct="1"/>
            <a:endParaRPr lang="en-US" altLang="en-US" dirty="0"/>
          </a:p>
        </p:txBody>
      </p:sp>
      <p:sp>
        <p:nvSpPr>
          <p:cNvPr id="2" name="Content Placeholder 1"/>
          <p:cNvSpPr>
            <a:spLocks noGrp="1"/>
          </p:cNvSpPr>
          <p:nvPr>
            <p:ph sz="half" idx="2"/>
          </p:nvPr>
        </p:nvSpPr>
        <p:spPr/>
        <p:txBody>
          <a:bodyPr/>
          <a:lstStyle/>
          <a:p>
            <a:r>
              <a:rPr lang="en-US" altLang="en-US" dirty="0"/>
              <a:t>Reduce perspiration</a:t>
            </a:r>
          </a:p>
          <a:p>
            <a:pPr lvl="1"/>
            <a:r>
              <a:rPr lang="en-US" altLang="en-US" dirty="0"/>
              <a:t>Tea Soaks</a:t>
            </a:r>
          </a:p>
          <a:p>
            <a:pPr lvl="1"/>
            <a:r>
              <a:rPr lang="en-US" altLang="en-US" dirty="0"/>
              <a:t>Antiperspirants</a:t>
            </a:r>
          </a:p>
          <a:p>
            <a:pPr lvl="2"/>
            <a:r>
              <a:rPr lang="en-US" altLang="en-US" dirty="0"/>
              <a:t>Aluminum chloride (Certain </a:t>
            </a:r>
            <a:r>
              <a:rPr lang="en-US" altLang="en-US" dirty="0" err="1"/>
              <a:t>Dri</a:t>
            </a:r>
            <a:r>
              <a:rPr lang="en-US" altLang="en-US" dirty="0"/>
              <a:t>)</a:t>
            </a:r>
          </a:p>
          <a:p>
            <a:pPr lvl="1"/>
            <a:r>
              <a:rPr lang="en-US" altLang="en-US" dirty="0"/>
              <a:t>Iontophoresis (</a:t>
            </a:r>
            <a:r>
              <a:rPr lang="en-US" altLang="en-US" dirty="0" err="1"/>
              <a:t>Drionic</a:t>
            </a:r>
            <a:r>
              <a:rPr lang="en-US" altLang="en-US" dirty="0"/>
              <a:t>)</a:t>
            </a:r>
          </a:p>
          <a:p>
            <a:pPr lvl="1"/>
            <a:r>
              <a:rPr lang="en-US" altLang="en-US" dirty="0"/>
              <a:t>? Botox injection</a:t>
            </a:r>
          </a:p>
          <a:p>
            <a:endParaRPr lang="en-US" dirty="0"/>
          </a:p>
        </p:txBody>
      </p:sp>
    </p:spTree>
    <p:extLst>
      <p:ext uri="{BB962C8B-B14F-4D97-AF65-F5344CB8AC3E}">
        <p14:creationId xmlns:p14="http://schemas.microsoft.com/office/powerpoint/2010/main" val="3852228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a:latin typeface="Arial" panose="020B0604020202020204" pitchFamily="34" charset="0"/>
              </a:rPr>
              <a:t>Treatment of Odor</a:t>
            </a:r>
          </a:p>
        </p:txBody>
      </p:sp>
      <p:sp>
        <p:nvSpPr>
          <p:cNvPr id="26627" name="Rectangle 3"/>
          <p:cNvSpPr>
            <a:spLocks noGrp="1" noChangeArrowheads="1"/>
          </p:cNvSpPr>
          <p:nvPr>
            <p:ph idx="1"/>
          </p:nvPr>
        </p:nvSpPr>
        <p:spPr/>
        <p:txBody>
          <a:bodyPr/>
          <a:lstStyle/>
          <a:p>
            <a:pPr eaLnBrk="1" hangingPunct="1"/>
            <a:r>
              <a:rPr lang="en-US" altLang="en-US" dirty="0"/>
              <a:t>Reduce bacteria</a:t>
            </a:r>
          </a:p>
          <a:p>
            <a:pPr lvl="1" eaLnBrk="1" hangingPunct="1"/>
            <a:r>
              <a:rPr lang="en-US" altLang="en-US" dirty="0"/>
              <a:t>Antimicrobial cleanser</a:t>
            </a:r>
          </a:p>
          <a:p>
            <a:pPr lvl="2" eaLnBrk="1" hangingPunct="1"/>
            <a:r>
              <a:rPr lang="en-US" altLang="en-US" dirty="0"/>
              <a:t>Switch brand periodically</a:t>
            </a:r>
          </a:p>
          <a:p>
            <a:pPr lvl="1" eaLnBrk="1" hangingPunct="1"/>
            <a:r>
              <a:rPr lang="en-US" altLang="en-US" dirty="0"/>
              <a:t>Foot soaks</a:t>
            </a:r>
          </a:p>
          <a:p>
            <a:pPr lvl="2" eaLnBrk="1" hangingPunct="1"/>
            <a:r>
              <a:rPr lang="en-US" altLang="en-US" dirty="0"/>
              <a:t>10 min, 2-3 times daily</a:t>
            </a:r>
          </a:p>
          <a:p>
            <a:pPr lvl="2" eaLnBrk="1" hangingPunct="1"/>
            <a:r>
              <a:rPr lang="en-US" altLang="en-US" dirty="0" err="1"/>
              <a:t>Burow’s</a:t>
            </a:r>
            <a:r>
              <a:rPr lang="en-US" altLang="en-US" dirty="0"/>
              <a:t> solution (</a:t>
            </a:r>
            <a:r>
              <a:rPr lang="en-US" altLang="en-US" dirty="0" err="1"/>
              <a:t>Domeboro</a:t>
            </a:r>
            <a:r>
              <a:rPr lang="en-US" altLang="en-US" dirty="0"/>
              <a:t>), dilute vinegar, dilute bleach</a:t>
            </a:r>
          </a:p>
          <a:p>
            <a:pPr lvl="2" eaLnBrk="1" hangingPunct="1"/>
            <a:r>
              <a:rPr lang="en-US" altLang="en-US" dirty="0"/>
              <a:t>Johnson’s Foot Soap (borax and </a:t>
            </a:r>
            <a:r>
              <a:rPr lang="en-US" altLang="en-US" dirty="0" err="1"/>
              <a:t>bicarb</a:t>
            </a:r>
            <a:r>
              <a:rPr lang="en-US" altLang="en-US" dirty="0"/>
              <a:t>)</a:t>
            </a:r>
          </a:p>
          <a:p>
            <a:pPr lvl="2" eaLnBrk="1" hangingPunct="1"/>
            <a:r>
              <a:rPr lang="en-US" altLang="en-US" dirty="0"/>
              <a:t>Dakin’s solution (hypochlorite)</a:t>
            </a:r>
          </a:p>
          <a:p>
            <a:pPr lvl="1" eaLnBrk="1" hangingPunct="1"/>
            <a:r>
              <a:rPr lang="en-US" altLang="en-US" dirty="0"/>
              <a:t>Clean between skin folds </a:t>
            </a:r>
          </a:p>
          <a:p>
            <a:pPr lvl="2" eaLnBrk="1" hangingPunct="1"/>
            <a:r>
              <a:rPr lang="en-US" altLang="en-US" dirty="0"/>
              <a:t>Cotton-tipped applicator (only early, before “tight”)</a:t>
            </a:r>
          </a:p>
          <a:p>
            <a:pPr lvl="2" eaLnBrk="1" hangingPunct="1"/>
            <a:r>
              <a:rPr lang="en-US" altLang="en-US" dirty="0"/>
              <a:t>Water jet (may feel funny</a:t>
            </a:r>
            <a:r>
              <a:rPr lang="en-US" altLang="en-US" dirty="0" smtClean="0"/>
              <a:t>), e.g. using handheld shower head</a:t>
            </a:r>
            <a:endParaRPr lang="en-US" altLang="en-US" dirty="0"/>
          </a:p>
        </p:txBody>
      </p:sp>
    </p:spTree>
    <p:extLst>
      <p:ext uri="{BB962C8B-B14F-4D97-AF65-F5344CB8AC3E}">
        <p14:creationId xmlns:p14="http://schemas.microsoft.com/office/powerpoint/2010/main" val="10217713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a:latin typeface="Arial" panose="020B0604020202020204" pitchFamily="34" charset="0"/>
              </a:rPr>
              <a:t>Treatment of Odor</a:t>
            </a:r>
          </a:p>
        </p:txBody>
      </p:sp>
      <p:sp>
        <p:nvSpPr>
          <p:cNvPr id="27651" name="Rectangle 3"/>
          <p:cNvSpPr>
            <a:spLocks noGrp="1" noChangeArrowheads="1"/>
          </p:cNvSpPr>
          <p:nvPr>
            <p:ph idx="1"/>
          </p:nvPr>
        </p:nvSpPr>
        <p:spPr/>
        <p:txBody>
          <a:bodyPr/>
          <a:lstStyle/>
          <a:p>
            <a:pPr eaLnBrk="1" hangingPunct="1"/>
            <a:r>
              <a:rPr lang="en-US" altLang="en-US"/>
              <a:t>Prescription</a:t>
            </a:r>
          </a:p>
          <a:p>
            <a:pPr lvl="1" eaLnBrk="1" hangingPunct="1"/>
            <a:r>
              <a:rPr lang="en-US" altLang="en-US"/>
              <a:t>Aluminum chloride solution (e.g. Drysol)</a:t>
            </a:r>
          </a:p>
          <a:p>
            <a:pPr lvl="1" eaLnBrk="1" hangingPunct="1"/>
            <a:r>
              <a:rPr lang="en-US" altLang="en-US"/>
              <a:t>Topical antibiotics (e.g. Clindamycin solution)</a:t>
            </a:r>
          </a:p>
          <a:p>
            <a:pPr lvl="1" eaLnBrk="1" hangingPunct="1"/>
            <a:r>
              <a:rPr lang="en-US" altLang="en-US"/>
              <a:t>Treatment of infection (oral antibiotics, topical or oral antifungals)</a:t>
            </a:r>
          </a:p>
        </p:txBody>
      </p:sp>
      <p:pic>
        <p:nvPicPr>
          <p:cNvPr id="20482" name="Picture 2" descr="Image result for prescrip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17842" y="3897198"/>
            <a:ext cx="4445302" cy="29608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78347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a:bodyPr>
          <a:lstStyle/>
          <a:p>
            <a:pPr eaLnBrk="1" hangingPunct="1"/>
            <a:r>
              <a:rPr lang="en-US" altLang="en-US" dirty="0" smtClean="0">
                <a:latin typeface="Arial" panose="020B0604020202020204" pitchFamily="34" charset="0"/>
              </a:rPr>
              <a:t>When to Seek Treatment </a:t>
            </a:r>
            <a:r>
              <a:rPr lang="en-US" altLang="en-US" dirty="0">
                <a:latin typeface="Arial" panose="020B0604020202020204" pitchFamily="34" charset="0"/>
              </a:rPr>
              <a:t>of Skin Lesions</a:t>
            </a:r>
          </a:p>
        </p:txBody>
      </p:sp>
      <p:sp>
        <p:nvSpPr>
          <p:cNvPr id="28675" name="Rectangle 3"/>
          <p:cNvSpPr>
            <a:spLocks noGrp="1" noChangeArrowheads="1"/>
          </p:cNvSpPr>
          <p:nvPr>
            <p:ph idx="1"/>
          </p:nvPr>
        </p:nvSpPr>
        <p:spPr/>
        <p:txBody>
          <a:bodyPr>
            <a:normAutofit/>
          </a:bodyPr>
          <a:lstStyle/>
          <a:p>
            <a:r>
              <a:rPr lang="en-US" altLang="en-US" dirty="0" smtClean="0"/>
              <a:t>Oozing</a:t>
            </a:r>
            <a:r>
              <a:rPr lang="en-US" altLang="en-US" dirty="0"/>
              <a:t>, </a:t>
            </a:r>
            <a:r>
              <a:rPr lang="en-US" altLang="en-US" dirty="0" smtClean="0"/>
              <a:t>bleeding</a:t>
            </a:r>
          </a:p>
          <a:p>
            <a:r>
              <a:rPr lang="en-US" altLang="en-US" dirty="0" smtClean="0"/>
              <a:t>Signs </a:t>
            </a:r>
            <a:r>
              <a:rPr lang="en-US" altLang="en-US" dirty="0"/>
              <a:t>of infection (warmth, fever, redness, swelling, </a:t>
            </a:r>
            <a:r>
              <a:rPr lang="en-US" altLang="en-US" dirty="0" smtClean="0"/>
              <a:t>pain, pus)</a:t>
            </a:r>
          </a:p>
          <a:p>
            <a:r>
              <a:rPr lang="en-US" altLang="en-US" dirty="0" smtClean="0"/>
              <a:t>Rapid </a:t>
            </a:r>
            <a:r>
              <a:rPr lang="en-US" altLang="en-US" dirty="0"/>
              <a:t>change or growth </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pic>
        <p:nvPicPr>
          <p:cNvPr id="19460" name="Picture 4" descr="Image result for foot cellulit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0322" y="4001294"/>
            <a:ext cx="4762500" cy="2495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4393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altLang="en-US" dirty="0">
                <a:latin typeface="Arial" panose="020B0604020202020204" pitchFamily="34" charset="0"/>
                <a:cs typeface="Arial" panose="020B0604020202020204" pitchFamily="34" charset="0"/>
              </a:rPr>
              <a:t>Summary</a:t>
            </a:r>
          </a:p>
        </p:txBody>
      </p:sp>
      <p:sp>
        <p:nvSpPr>
          <p:cNvPr id="40963" name="Rectangle 3"/>
          <p:cNvSpPr>
            <a:spLocks noGrp="1" noChangeArrowheads="1"/>
          </p:cNvSpPr>
          <p:nvPr>
            <p:ph idx="1"/>
          </p:nvPr>
        </p:nvSpPr>
        <p:spPr/>
        <p:txBody>
          <a:bodyPr/>
          <a:lstStyle/>
          <a:p>
            <a:pPr eaLnBrk="1" hangingPunct="1">
              <a:spcBef>
                <a:spcPct val="0"/>
              </a:spcBef>
            </a:pPr>
            <a:r>
              <a:rPr lang="en-US" altLang="en-US" dirty="0"/>
              <a:t>Children and adults with Proteus syndrome have special needs for skin care </a:t>
            </a:r>
          </a:p>
          <a:p>
            <a:pPr eaLnBrk="1" hangingPunct="1">
              <a:spcBef>
                <a:spcPct val="0"/>
              </a:spcBef>
            </a:pPr>
            <a:r>
              <a:rPr lang="en-US" altLang="en-US" dirty="0"/>
              <a:t>Different types of skin lesions are treated in different ways, some medically and some surgically</a:t>
            </a:r>
          </a:p>
          <a:p>
            <a:pPr eaLnBrk="1" hangingPunct="1">
              <a:spcBef>
                <a:spcPct val="0"/>
              </a:spcBef>
            </a:pPr>
            <a:r>
              <a:rPr lang="en-US" altLang="en-US" dirty="0"/>
              <a:t>Progress is being made leading to improved treatments!</a:t>
            </a:r>
          </a:p>
          <a:p>
            <a:pPr marL="0" indent="0">
              <a:spcBef>
                <a:spcPct val="0"/>
              </a:spcBef>
              <a:buNone/>
            </a:pPr>
            <a:endParaRPr lang="en-US" altLang="en-US" dirty="0"/>
          </a:p>
          <a:p>
            <a:pPr eaLnBrk="1" hangingPunct="1">
              <a:spcBef>
                <a:spcPct val="0"/>
              </a:spcBef>
            </a:pPr>
            <a:endParaRPr lang="en-US" altLang="en-US" dirty="0"/>
          </a:p>
        </p:txBody>
      </p:sp>
    </p:spTree>
    <p:extLst>
      <p:ext uri="{BB962C8B-B14F-4D97-AF65-F5344CB8AC3E}">
        <p14:creationId xmlns:p14="http://schemas.microsoft.com/office/powerpoint/2010/main" val="261099866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dirty="0" smtClean="0"/>
              <a:t>Acknowledgements</a:t>
            </a:r>
            <a:endParaRPr lang="en-US" altLang="en-US" dirty="0"/>
          </a:p>
        </p:txBody>
      </p:sp>
      <p:sp>
        <p:nvSpPr>
          <p:cNvPr id="41987" name="Rectangle 3"/>
          <p:cNvSpPr>
            <a:spLocks noGrp="1" noChangeArrowheads="1"/>
          </p:cNvSpPr>
          <p:nvPr>
            <p:ph sz="half" idx="1"/>
          </p:nvPr>
        </p:nvSpPr>
        <p:spPr/>
        <p:txBody>
          <a:bodyPr/>
          <a:lstStyle/>
          <a:p>
            <a:pPr eaLnBrk="1" hangingPunct="1">
              <a:spcBef>
                <a:spcPct val="0"/>
              </a:spcBef>
            </a:pPr>
            <a:r>
              <a:rPr lang="en-US" altLang="en-US" dirty="0"/>
              <a:t>Proteus Syndrome </a:t>
            </a:r>
            <a:r>
              <a:rPr lang="en-US" altLang="en-US" dirty="0" smtClean="0"/>
              <a:t>Foundation</a:t>
            </a:r>
          </a:p>
          <a:p>
            <a:pPr eaLnBrk="1" hangingPunct="1">
              <a:spcBef>
                <a:spcPct val="0"/>
              </a:spcBef>
            </a:pPr>
            <a:endParaRPr lang="en-US" altLang="en-US" dirty="0"/>
          </a:p>
          <a:p>
            <a:pPr eaLnBrk="1" hangingPunct="1">
              <a:spcBef>
                <a:spcPct val="0"/>
              </a:spcBef>
            </a:pPr>
            <a:r>
              <a:rPr lang="en-US" altLang="en-US" dirty="0"/>
              <a:t>Patients and Families</a:t>
            </a:r>
          </a:p>
          <a:p>
            <a:pPr eaLnBrk="1" hangingPunct="1">
              <a:spcBef>
                <a:spcPct val="0"/>
              </a:spcBef>
            </a:pPr>
            <a:endParaRPr lang="en-US" altLang="en-US" dirty="0"/>
          </a:p>
          <a:p>
            <a:pPr eaLnBrk="1" hangingPunct="1">
              <a:spcBef>
                <a:spcPct val="0"/>
              </a:spcBef>
            </a:pPr>
            <a:endParaRPr lang="en-US" altLang="en-US" dirty="0"/>
          </a:p>
        </p:txBody>
      </p:sp>
      <p:sp>
        <p:nvSpPr>
          <p:cNvPr id="2" name="Content Placeholder 1"/>
          <p:cNvSpPr>
            <a:spLocks noGrp="1"/>
          </p:cNvSpPr>
          <p:nvPr>
            <p:ph sz="half" idx="2"/>
          </p:nvPr>
        </p:nvSpPr>
        <p:spPr/>
        <p:txBody>
          <a:bodyPr/>
          <a:lstStyle/>
          <a:p>
            <a:r>
              <a:rPr lang="en-US" dirty="0" smtClean="0"/>
              <a:t>Leslie </a:t>
            </a:r>
            <a:r>
              <a:rPr lang="en-US" dirty="0" err="1" smtClean="0"/>
              <a:t>Biesecker</a:t>
            </a:r>
            <a:endParaRPr lang="en-US" dirty="0" smtClean="0"/>
          </a:p>
          <a:p>
            <a:pPr lvl="1"/>
            <a:r>
              <a:rPr lang="en-US" dirty="0" smtClean="0"/>
              <a:t>Julie Sapp</a:t>
            </a:r>
          </a:p>
          <a:p>
            <a:pPr lvl="1"/>
            <a:r>
              <a:rPr lang="en-US" dirty="0" smtClean="0"/>
              <a:t>Chris Ours</a:t>
            </a:r>
          </a:p>
          <a:p>
            <a:pPr lvl="1"/>
            <a:r>
              <a:rPr lang="en-US" dirty="0" smtClean="0"/>
              <a:t>Marjorie </a:t>
            </a:r>
            <a:r>
              <a:rPr lang="en-US" dirty="0" err="1" smtClean="0"/>
              <a:t>Lindhurst</a:t>
            </a:r>
            <a:endParaRPr lang="en-US" dirty="0"/>
          </a:p>
          <a:p>
            <a:r>
              <a:rPr lang="en-US" dirty="0" smtClean="0"/>
              <a:t>MRSP Students</a:t>
            </a:r>
          </a:p>
          <a:p>
            <a:pPr lvl="1"/>
            <a:r>
              <a:rPr lang="en-US" dirty="0" err="1" smtClean="0"/>
              <a:t>Deeti</a:t>
            </a:r>
            <a:r>
              <a:rPr lang="en-US" dirty="0" smtClean="0"/>
              <a:t> </a:t>
            </a:r>
            <a:r>
              <a:rPr lang="en-US" dirty="0" err="1" smtClean="0"/>
              <a:t>Pithadia</a:t>
            </a:r>
            <a:endParaRPr lang="en-US" dirty="0" smtClean="0"/>
          </a:p>
          <a:p>
            <a:pPr lvl="1"/>
            <a:r>
              <a:rPr lang="en-US" dirty="0" smtClean="0"/>
              <a:t>Alex </a:t>
            </a:r>
            <a:r>
              <a:rPr lang="en-US" dirty="0" err="1" smtClean="0"/>
              <a:t>Cartron</a:t>
            </a:r>
            <a:endParaRPr lang="en-US" dirty="0" smtClean="0"/>
          </a:p>
          <a:p>
            <a:pPr lvl="1"/>
            <a:r>
              <a:rPr lang="en-US" dirty="0" err="1" smtClean="0"/>
              <a:t>Neera</a:t>
            </a:r>
            <a:r>
              <a:rPr lang="en-US" dirty="0" smtClean="0"/>
              <a:t> Nathan</a:t>
            </a:r>
            <a:endParaRPr lang="en-US" dirty="0"/>
          </a:p>
        </p:txBody>
      </p:sp>
    </p:spTree>
    <p:extLst>
      <p:ext uri="{BB962C8B-B14F-4D97-AF65-F5344CB8AC3E}">
        <p14:creationId xmlns:p14="http://schemas.microsoft.com/office/powerpoint/2010/main" val="2870709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Grp="1" noChangeArrowheads="1"/>
          </p:cNvSpPr>
          <p:nvPr>
            <p:ph type="title"/>
          </p:nvPr>
        </p:nvSpPr>
        <p:spPr/>
        <p:txBody>
          <a:bodyPr/>
          <a:lstStyle/>
          <a:p>
            <a:pPr eaLnBrk="1" hangingPunct="1"/>
            <a:r>
              <a:rPr lang="en-US" altLang="en-US" dirty="0" smtClean="0"/>
              <a:t>Locations</a:t>
            </a:r>
          </a:p>
        </p:txBody>
      </p:sp>
      <p:sp>
        <p:nvSpPr>
          <p:cNvPr id="14339" name="Rectangle 14"/>
          <p:cNvSpPr>
            <a:spLocks noChangeArrowheads="1"/>
          </p:cNvSpPr>
          <p:nvPr/>
        </p:nvSpPr>
        <p:spPr bwMode="auto">
          <a:xfrm>
            <a:off x="4600576" y="5352937"/>
            <a:ext cx="188913" cy="300038"/>
          </a:xfrm>
          <a:prstGeom prst="rect">
            <a:avLst/>
          </a:prstGeom>
          <a:solidFill>
            <a:schemeClr val="bg1"/>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0" name="Oval 15"/>
          <p:cNvSpPr>
            <a:spLocks noChangeArrowheads="1"/>
          </p:cNvSpPr>
          <p:nvPr/>
        </p:nvSpPr>
        <p:spPr bwMode="auto">
          <a:xfrm>
            <a:off x="4627564" y="5113226"/>
            <a:ext cx="134937" cy="149225"/>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1" name="Rectangle 16"/>
          <p:cNvSpPr>
            <a:spLocks noChangeArrowheads="1"/>
          </p:cNvSpPr>
          <p:nvPr/>
        </p:nvSpPr>
        <p:spPr bwMode="auto">
          <a:xfrm>
            <a:off x="4656139" y="5292613"/>
            <a:ext cx="77787" cy="60325"/>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2" name="Rectangle 17"/>
          <p:cNvSpPr>
            <a:spLocks noChangeArrowheads="1"/>
          </p:cNvSpPr>
          <p:nvPr/>
        </p:nvSpPr>
        <p:spPr bwMode="auto">
          <a:xfrm>
            <a:off x="4814888" y="5352938"/>
            <a:ext cx="133350" cy="60325"/>
          </a:xfrm>
          <a:prstGeom prst="rect">
            <a:avLst/>
          </a:prstGeom>
          <a:solidFill>
            <a:schemeClr val="bg1"/>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3" name="Rectangle 18"/>
          <p:cNvSpPr>
            <a:spLocks noChangeArrowheads="1"/>
          </p:cNvSpPr>
          <p:nvPr/>
        </p:nvSpPr>
        <p:spPr bwMode="auto">
          <a:xfrm>
            <a:off x="4441825" y="5352938"/>
            <a:ext cx="133350" cy="60325"/>
          </a:xfrm>
          <a:prstGeom prst="rect">
            <a:avLst/>
          </a:prstGeom>
          <a:solidFill>
            <a:schemeClr val="bg1"/>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4" name="Rectangle 19"/>
          <p:cNvSpPr>
            <a:spLocks noChangeArrowheads="1"/>
          </p:cNvSpPr>
          <p:nvPr/>
        </p:nvSpPr>
        <p:spPr bwMode="auto">
          <a:xfrm>
            <a:off x="4975226" y="5322776"/>
            <a:ext cx="53975" cy="90487"/>
          </a:xfrm>
          <a:prstGeom prst="rect">
            <a:avLst/>
          </a:prstGeom>
          <a:solidFill>
            <a:srgbClr val="E6E6E6"/>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5" name="Rectangle 20"/>
          <p:cNvSpPr>
            <a:spLocks noChangeArrowheads="1"/>
          </p:cNvSpPr>
          <p:nvPr/>
        </p:nvSpPr>
        <p:spPr bwMode="auto">
          <a:xfrm>
            <a:off x="4360864" y="5322776"/>
            <a:ext cx="53975" cy="90487"/>
          </a:xfrm>
          <a:prstGeom prst="rect">
            <a:avLst/>
          </a:prstGeom>
          <a:solidFill>
            <a:srgbClr val="AFAFA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6" name="Rectangle 21"/>
          <p:cNvSpPr>
            <a:spLocks noChangeArrowheads="1"/>
          </p:cNvSpPr>
          <p:nvPr/>
        </p:nvSpPr>
        <p:spPr bwMode="auto">
          <a:xfrm>
            <a:off x="4627564" y="5683137"/>
            <a:ext cx="53975" cy="179388"/>
          </a:xfrm>
          <a:prstGeom prst="rect">
            <a:avLst/>
          </a:prstGeom>
          <a:solidFill>
            <a:schemeClr val="bg1"/>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7" name="Rectangle 22"/>
          <p:cNvSpPr>
            <a:spLocks noChangeArrowheads="1"/>
          </p:cNvSpPr>
          <p:nvPr/>
        </p:nvSpPr>
        <p:spPr bwMode="auto">
          <a:xfrm>
            <a:off x="4708526" y="5683137"/>
            <a:ext cx="53975" cy="179388"/>
          </a:xfrm>
          <a:prstGeom prst="rect">
            <a:avLst/>
          </a:prstGeom>
          <a:solidFill>
            <a:schemeClr val="bg1"/>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8" name="Rectangle 23"/>
          <p:cNvSpPr>
            <a:spLocks noChangeArrowheads="1"/>
          </p:cNvSpPr>
          <p:nvPr/>
        </p:nvSpPr>
        <p:spPr bwMode="auto">
          <a:xfrm>
            <a:off x="4575176" y="5892688"/>
            <a:ext cx="106363" cy="60325"/>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49" name="Rectangle 24"/>
          <p:cNvSpPr>
            <a:spLocks noChangeArrowheads="1"/>
          </p:cNvSpPr>
          <p:nvPr/>
        </p:nvSpPr>
        <p:spPr bwMode="auto">
          <a:xfrm>
            <a:off x="4708526" y="5892688"/>
            <a:ext cx="106363" cy="60325"/>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50" name="Rectangle 25"/>
          <p:cNvSpPr>
            <a:spLocks noChangeAspect="1" noChangeArrowheads="1"/>
          </p:cNvSpPr>
          <p:nvPr/>
        </p:nvSpPr>
        <p:spPr bwMode="auto">
          <a:xfrm>
            <a:off x="4600576" y="1930042"/>
            <a:ext cx="188913" cy="300038"/>
          </a:xfrm>
          <a:prstGeom prst="rect">
            <a:avLst/>
          </a:prstGeom>
          <a:solidFill>
            <a:srgbClr val="AFAFA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51" name="Oval 26"/>
          <p:cNvSpPr>
            <a:spLocks noChangeAspect="1" noChangeArrowheads="1"/>
          </p:cNvSpPr>
          <p:nvPr/>
        </p:nvSpPr>
        <p:spPr bwMode="auto">
          <a:xfrm>
            <a:off x="4627564" y="1690330"/>
            <a:ext cx="134937" cy="150812"/>
          </a:xfrm>
          <a:prstGeom prst="ellipse">
            <a:avLst/>
          </a:prstGeom>
          <a:solidFill>
            <a:schemeClr val="bg1"/>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52" name="Rectangle 27"/>
          <p:cNvSpPr>
            <a:spLocks noChangeAspect="1" noChangeArrowheads="1"/>
          </p:cNvSpPr>
          <p:nvPr/>
        </p:nvSpPr>
        <p:spPr bwMode="auto">
          <a:xfrm>
            <a:off x="4656139" y="1871306"/>
            <a:ext cx="77787" cy="58737"/>
          </a:xfrm>
          <a:prstGeom prst="rect">
            <a:avLst/>
          </a:prstGeom>
          <a:solidFill>
            <a:srgbClr val="AFAFA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53" name="Rectangle 28"/>
          <p:cNvSpPr>
            <a:spLocks noChangeAspect="1" noChangeArrowheads="1"/>
          </p:cNvSpPr>
          <p:nvPr/>
        </p:nvSpPr>
        <p:spPr bwMode="auto">
          <a:xfrm>
            <a:off x="4814888" y="1930043"/>
            <a:ext cx="133350" cy="60325"/>
          </a:xfrm>
          <a:prstGeom prst="rect">
            <a:avLst/>
          </a:prstGeom>
          <a:solidFill>
            <a:schemeClr val="bg1"/>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54" name="Rectangle 29"/>
          <p:cNvSpPr>
            <a:spLocks noChangeAspect="1" noChangeArrowheads="1"/>
          </p:cNvSpPr>
          <p:nvPr/>
        </p:nvSpPr>
        <p:spPr bwMode="auto">
          <a:xfrm>
            <a:off x="4441825" y="1930043"/>
            <a:ext cx="133350" cy="60325"/>
          </a:xfrm>
          <a:prstGeom prst="rect">
            <a:avLst/>
          </a:prstGeom>
          <a:solidFill>
            <a:srgbClr val="E6E6E6"/>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55" name="Rectangle 30"/>
          <p:cNvSpPr>
            <a:spLocks noChangeAspect="1" noChangeArrowheads="1"/>
          </p:cNvSpPr>
          <p:nvPr/>
        </p:nvSpPr>
        <p:spPr bwMode="auto">
          <a:xfrm>
            <a:off x="4975226" y="1901467"/>
            <a:ext cx="53975" cy="88900"/>
          </a:xfrm>
          <a:prstGeom prst="rect">
            <a:avLst/>
          </a:prstGeom>
          <a:solidFill>
            <a:schemeClr val="bg1"/>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56" name="Rectangle 31"/>
          <p:cNvSpPr>
            <a:spLocks noChangeAspect="1" noChangeArrowheads="1"/>
          </p:cNvSpPr>
          <p:nvPr/>
        </p:nvSpPr>
        <p:spPr bwMode="auto">
          <a:xfrm>
            <a:off x="4360864" y="1901467"/>
            <a:ext cx="53975" cy="889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57" name="Rectangle 32"/>
          <p:cNvSpPr>
            <a:spLocks noChangeAspect="1" noChangeArrowheads="1"/>
          </p:cNvSpPr>
          <p:nvPr/>
        </p:nvSpPr>
        <p:spPr bwMode="auto">
          <a:xfrm>
            <a:off x="4627564" y="2260243"/>
            <a:ext cx="53975" cy="180975"/>
          </a:xfrm>
          <a:prstGeom prst="rect">
            <a:avLst/>
          </a:prstGeom>
          <a:solidFill>
            <a:srgbClr val="E6E6E6"/>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58" name="Rectangle 33"/>
          <p:cNvSpPr>
            <a:spLocks noChangeAspect="1" noChangeArrowheads="1"/>
          </p:cNvSpPr>
          <p:nvPr/>
        </p:nvSpPr>
        <p:spPr bwMode="auto">
          <a:xfrm>
            <a:off x="4708526" y="2260243"/>
            <a:ext cx="53975" cy="180975"/>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59" name="Rectangle 34"/>
          <p:cNvSpPr>
            <a:spLocks noChangeAspect="1" noChangeArrowheads="1"/>
          </p:cNvSpPr>
          <p:nvPr/>
        </p:nvSpPr>
        <p:spPr bwMode="auto">
          <a:xfrm>
            <a:off x="4575176" y="2471381"/>
            <a:ext cx="106363" cy="58737"/>
          </a:xfrm>
          <a:prstGeom prst="rect">
            <a:avLst/>
          </a:prstGeom>
          <a:solidFill>
            <a:schemeClr val="bg1"/>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60" name="Rectangle 35"/>
          <p:cNvSpPr>
            <a:spLocks noChangeAspect="1" noChangeArrowheads="1"/>
          </p:cNvSpPr>
          <p:nvPr/>
        </p:nvSpPr>
        <p:spPr bwMode="auto">
          <a:xfrm>
            <a:off x="4708526" y="2471381"/>
            <a:ext cx="106363" cy="58737"/>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61" name="Oval 36"/>
          <p:cNvSpPr>
            <a:spLocks noChangeAspect="1" noChangeArrowheads="1"/>
          </p:cNvSpPr>
          <p:nvPr/>
        </p:nvSpPr>
        <p:spPr bwMode="auto">
          <a:xfrm>
            <a:off x="4624388" y="2821771"/>
            <a:ext cx="133350" cy="149225"/>
          </a:xfrm>
          <a:prstGeom prst="ellipse">
            <a:avLst/>
          </a:prstGeom>
          <a:solidFill>
            <a:schemeClr val="bg1"/>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62" name="Rectangle 37"/>
          <p:cNvSpPr>
            <a:spLocks noChangeAspect="1" noChangeArrowheads="1"/>
          </p:cNvSpPr>
          <p:nvPr/>
        </p:nvSpPr>
        <p:spPr bwMode="auto">
          <a:xfrm>
            <a:off x="4600575" y="3061483"/>
            <a:ext cx="190500" cy="303213"/>
          </a:xfrm>
          <a:prstGeom prst="rect">
            <a:avLst/>
          </a:prstGeom>
          <a:solidFill>
            <a:srgbClr val="6E6E6E"/>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63" name="Rectangle 38"/>
          <p:cNvSpPr>
            <a:spLocks noChangeAspect="1" noChangeArrowheads="1"/>
          </p:cNvSpPr>
          <p:nvPr/>
        </p:nvSpPr>
        <p:spPr bwMode="auto">
          <a:xfrm>
            <a:off x="4656138" y="3001158"/>
            <a:ext cx="80962" cy="60325"/>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64" name="Rectangle 39"/>
          <p:cNvSpPr>
            <a:spLocks noChangeAspect="1" noChangeArrowheads="1"/>
          </p:cNvSpPr>
          <p:nvPr/>
        </p:nvSpPr>
        <p:spPr bwMode="auto">
          <a:xfrm>
            <a:off x="4818064" y="3061483"/>
            <a:ext cx="134937" cy="60325"/>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65" name="Rectangle 40"/>
          <p:cNvSpPr>
            <a:spLocks noChangeAspect="1" noChangeArrowheads="1"/>
          </p:cNvSpPr>
          <p:nvPr/>
        </p:nvSpPr>
        <p:spPr bwMode="auto">
          <a:xfrm>
            <a:off x="4438651" y="3061483"/>
            <a:ext cx="136525" cy="60325"/>
          </a:xfrm>
          <a:prstGeom prst="rect">
            <a:avLst/>
          </a:prstGeom>
          <a:solidFill>
            <a:schemeClr val="bg1"/>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66" name="Rectangle 41"/>
          <p:cNvSpPr>
            <a:spLocks noChangeAspect="1" noChangeArrowheads="1"/>
          </p:cNvSpPr>
          <p:nvPr/>
        </p:nvSpPr>
        <p:spPr bwMode="auto">
          <a:xfrm>
            <a:off x="4953001" y="3032908"/>
            <a:ext cx="53975" cy="92075"/>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67" name="Rectangle 42"/>
          <p:cNvSpPr>
            <a:spLocks noChangeAspect="1" noChangeArrowheads="1"/>
          </p:cNvSpPr>
          <p:nvPr/>
        </p:nvSpPr>
        <p:spPr bwMode="auto">
          <a:xfrm>
            <a:off x="4384676" y="3032908"/>
            <a:ext cx="53975" cy="92075"/>
          </a:xfrm>
          <a:prstGeom prst="rect">
            <a:avLst/>
          </a:prstGeom>
          <a:solidFill>
            <a:schemeClr val="bg1"/>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68" name="Rectangle 43"/>
          <p:cNvSpPr>
            <a:spLocks noChangeAspect="1" noChangeArrowheads="1"/>
          </p:cNvSpPr>
          <p:nvPr/>
        </p:nvSpPr>
        <p:spPr bwMode="auto">
          <a:xfrm>
            <a:off x="4629150" y="3394858"/>
            <a:ext cx="52388" cy="180975"/>
          </a:xfrm>
          <a:prstGeom prst="rect">
            <a:avLst/>
          </a:prstGeom>
          <a:solidFill>
            <a:srgbClr val="AFAFA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69" name="Rectangle 44"/>
          <p:cNvSpPr>
            <a:spLocks noChangeAspect="1" noChangeArrowheads="1"/>
          </p:cNvSpPr>
          <p:nvPr/>
        </p:nvSpPr>
        <p:spPr bwMode="auto">
          <a:xfrm>
            <a:off x="4710114" y="3394858"/>
            <a:ext cx="52387" cy="180975"/>
          </a:xfrm>
          <a:prstGeom prst="rect">
            <a:avLst/>
          </a:prstGeom>
          <a:solidFill>
            <a:srgbClr val="AFAFA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70" name="Rectangle 45"/>
          <p:cNvSpPr>
            <a:spLocks noChangeAspect="1" noChangeArrowheads="1"/>
          </p:cNvSpPr>
          <p:nvPr/>
        </p:nvSpPr>
        <p:spPr bwMode="auto">
          <a:xfrm>
            <a:off x="4575176" y="3580596"/>
            <a:ext cx="106363" cy="60325"/>
          </a:xfrm>
          <a:prstGeom prst="rect">
            <a:avLst/>
          </a:prstGeom>
          <a:solidFill>
            <a:srgbClr val="AFAFA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71" name="Rectangle 46"/>
          <p:cNvSpPr>
            <a:spLocks noChangeAspect="1" noChangeArrowheads="1"/>
          </p:cNvSpPr>
          <p:nvPr/>
        </p:nvSpPr>
        <p:spPr bwMode="auto">
          <a:xfrm>
            <a:off x="4710113" y="3580596"/>
            <a:ext cx="107950" cy="60325"/>
          </a:xfrm>
          <a:prstGeom prst="rect">
            <a:avLst/>
          </a:prstGeom>
          <a:solidFill>
            <a:srgbClr val="AFAFA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72" name="Rectangle 47"/>
          <p:cNvSpPr>
            <a:spLocks noChangeAspect="1" noChangeArrowheads="1"/>
          </p:cNvSpPr>
          <p:nvPr/>
        </p:nvSpPr>
        <p:spPr bwMode="auto">
          <a:xfrm>
            <a:off x="4600576" y="4250073"/>
            <a:ext cx="188913" cy="301625"/>
          </a:xfrm>
          <a:prstGeom prst="rect">
            <a:avLst/>
          </a:prstGeom>
          <a:solidFill>
            <a:srgbClr val="000000"/>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73" name="Oval 48"/>
          <p:cNvSpPr>
            <a:spLocks noChangeAspect="1" noChangeArrowheads="1"/>
          </p:cNvSpPr>
          <p:nvPr/>
        </p:nvSpPr>
        <p:spPr bwMode="auto">
          <a:xfrm>
            <a:off x="4627564" y="4010361"/>
            <a:ext cx="134937" cy="149225"/>
          </a:xfrm>
          <a:prstGeom prst="ellipse">
            <a:avLst/>
          </a:prstGeom>
          <a:solidFill>
            <a:srgbClr val="E6E6E6"/>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74" name="Rectangle 49"/>
          <p:cNvSpPr>
            <a:spLocks noChangeAspect="1" noChangeArrowheads="1"/>
          </p:cNvSpPr>
          <p:nvPr/>
        </p:nvSpPr>
        <p:spPr bwMode="auto">
          <a:xfrm>
            <a:off x="4656139" y="4189748"/>
            <a:ext cx="77787" cy="60325"/>
          </a:xfrm>
          <a:prstGeom prst="rect">
            <a:avLst/>
          </a:prstGeom>
          <a:solidFill>
            <a:schemeClr val="bg1"/>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75" name="Rectangle 50"/>
          <p:cNvSpPr>
            <a:spLocks noChangeAspect="1" noChangeArrowheads="1"/>
          </p:cNvSpPr>
          <p:nvPr/>
        </p:nvSpPr>
        <p:spPr bwMode="auto">
          <a:xfrm>
            <a:off x="4814888" y="4250073"/>
            <a:ext cx="133350" cy="60325"/>
          </a:xfrm>
          <a:prstGeom prst="rect">
            <a:avLst/>
          </a:prstGeom>
          <a:solidFill>
            <a:srgbClr val="E6E6E6"/>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76" name="Rectangle 51"/>
          <p:cNvSpPr>
            <a:spLocks noChangeAspect="1" noChangeArrowheads="1"/>
          </p:cNvSpPr>
          <p:nvPr/>
        </p:nvSpPr>
        <p:spPr bwMode="auto">
          <a:xfrm>
            <a:off x="4441825" y="4250073"/>
            <a:ext cx="133350" cy="60325"/>
          </a:xfrm>
          <a:prstGeom prst="rect">
            <a:avLst/>
          </a:prstGeom>
          <a:solidFill>
            <a:srgbClr val="E6E6E6"/>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77" name="Rectangle 52"/>
          <p:cNvSpPr>
            <a:spLocks noChangeAspect="1" noChangeArrowheads="1"/>
          </p:cNvSpPr>
          <p:nvPr/>
        </p:nvSpPr>
        <p:spPr bwMode="auto">
          <a:xfrm>
            <a:off x="4948239" y="4223086"/>
            <a:ext cx="53975" cy="90487"/>
          </a:xfrm>
          <a:prstGeom prst="rect">
            <a:avLst/>
          </a:prstGeom>
          <a:solidFill>
            <a:srgbClr val="E6E6E6"/>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78" name="Rectangle 53"/>
          <p:cNvSpPr>
            <a:spLocks noChangeAspect="1" noChangeArrowheads="1"/>
          </p:cNvSpPr>
          <p:nvPr/>
        </p:nvSpPr>
        <p:spPr bwMode="auto">
          <a:xfrm>
            <a:off x="4386263" y="4223086"/>
            <a:ext cx="55562" cy="90487"/>
          </a:xfrm>
          <a:prstGeom prst="rect">
            <a:avLst/>
          </a:prstGeom>
          <a:solidFill>
            <a:srgbClr val="E6E6E6"/>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79" name="Rectangle 54"/>
          <p:cNvSpPr>
            <a:spLocks noChangeAspect="1" noChangeArrowheads="1"/>
          </p:cNvSpPr>
          <p:nvPr/>
        </p:nvSpPr>
        <p:spPr bwMode="auto">
          <a:xfrm>
            <a:off x="4627564" y="4581861"/>
            <a:ext cx="53975" cy="179387"/>
          </a:xfrm>
          <a:prstGeom prst="rect">
            <a:avLst/>
          </a:prstGeom>
          <a:solidFill>
            <a:srgbClr val="E6E6E6"/>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80" name="Rectangle 55"/>
          <p:cNvSpPr>
            <a:spLocks noChangeAspect="1" noChangeArrowheads="1"/>
          </p:cNvSpPr>
          <p:nvPr/>
        </p:nvSpPr>
        <p:spPr bwMode="auto">
          <a:xfrm>
            <a:off x="4708526" y="4581861"/>
            <a:ext cx="53975" cy="179387"/>
          </a:xfrm>
          <a:prstGeom prst="rect">
            <a:avLst/>
          </a:prstGeom>
          <a:solidFill>
            <a:srgbClr val="E6E6E6"/>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81" name="Rectangle 56"/>
          <p:cNvSpPr>
            <a:spLocks noChangeAspect="1" noChangeArrowheads="1"/>
          </p:cNvSpPr>
          <p:nvPr/>
        </p:nvSpPr>
        <p:spPr bwMode="auto">
          <a:xfrm>
            <a:off x="4575176" y="4794586"/>
            <a:ext cx="106363" cy="60325"/>
          </a:xfrm>
          <a:prstGeom prst="rect">
            <a:avLst/>
          </a:prstGeom>
          <a:solidFill>
            <a:schemeClr val="bg1"/>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82" name="Rectangle 57"/>
          <p:cNvSpPr>
            <a:spLocks noChangeAspect="1" noChangeArrowheads="1"/>
          </p:cNvSpPr>
          <p:nvPr/>
        </p:nvSpPr>
        <p:spPr bwMode="auto">
          <a:xfrm>
            <a:off x="4708526" y="4794586"/>
            <a:ext cx="106363" cy="60325"/>
          </a:xfrm>
          <a:prstGeom prst="rect">
            <a:avLst/>
          </a:prstGeom>
          <a:solidFill>
            <a:schemeClr val="bg1"/>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14383" name="Text Box 60"/>
          <p:cNvSpPr txBox="1">
            <a:spLocks noChangeArrowheads="1"/>
          </p:cNvSpPr>
          <p:nvPr/>
        </p:nvSpPr>
        <p:spPr bwMode="auto">
          <a:xfrm>
            <a:off x="2082230" y="3044021"/>
            <a:ext cx="1524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002" tIns="16001" rIns="32002" bIns="16001">
            <a:spAutoFit/>
          </a:bodyPr>
          <a:lstStyle>
            <a:lvl1pPr defTabSz="320675" eaLnBrk="0" hangingPunct="0">
              <a:defRPr>
                <a:solidFill>
                  <a:schemeClr val="tx1"/>
                </a:solidFill>
                <a:latin typeface="Arial" panose="020B0604020202020204" pitchFamily="34" charset="0"/>
              </a:defRPr>
            </a:lvl1pPr>
            <a:lvl2pPr marL="742950" indent="-285750" defTabSz="320675" eaLnBrk="0" hangingPunct="0">
              <a:defRPr>
                <a:solidFill>
                  <a:schemeClr val="tx1"/>
                </a:solidFill>
                <a:latin typeface="Arial" panose="020B0604020202020204" pitchFamily="34" charset="0"/>
              </a:defRPr>
            </a:lvl2pPr>
            <a:lvl3pPr marL="1143000" indent="-228600" defTabSz="320675" eaLnBrk="0" hangingPunct="0">
              <a:defRPr>
                <a:solidFill>
                  <a:schemeClr val="tx1"/>
                </a:solidFill>
                <a:latin typeface="Arial" panose="020B0604020202020204" pitchFamily="34" charset="0"/>
              </a:defRPr>
            </a:lvl3pPr>
            <a:lvl4pPr marL="1600200" indent="-228600" defTabSz="320675" eaLnBrk="0" hangingPunct="0">
              <a:defRPr>
                <a:solidFill>
                  <a:schemeClr val="tx1"/>
                </a:solidFill>
                <a:latin typeface="Arial" panose="020B0604020202020204" pitchFamily="34" charset="0"/>
              </a:defRPr>
            </a:lvl4pPr>
            <a:lvl5pPr marL="2057400" indent="-228600" defTabSz="320675" eaLnBrk="0" hangingPunct="0">
              <a:defRPr>
                <a:solidFill>
                  <a:schemeClr val="tx1"/>
                </a:solidFill>
                <a:latin typeface="Arial" panose="020B0604020202020204" pitchFamily="34" charset="0"/>
              </a:defRPr>
            </a:lvl5pPr>
            <a:lvl6pPr marL="2514600" indent="-228600" defTabSz="320675" eaLnBrk="0" fontAlgn="base" hangingPunct="0">
              <a:spcBef>
                <a:spcPct val="0"/>
              </a:spcBef>
              <a:spcAft>
                <a:spcPct val="0"/>
              </a:spcAft>
              <a:defRPr>
                <a:solidFill>
                  <a:schemeClr val="tx1"/>
                </a:solidFill>
                <a:latin typeface="Arial" panose="020B0604020202020204" pitchFamily="34" charset="0"/>
              </a:defRPr>
            </a:lvl6pPr>
            <a:lvl7pPr marL="2971800" indent="-228600" defTabSz="320675" eaLnBrk="0" fontAlgn="base" hangingPunct="0">
              <a:spcBef>
                <a:spcPct val="0"/>
              </a:spcBef>
              <a:spcAft>
                <a:spcPct val="0"/>
              </a:spcAft>
              <a:defRPr>
                <a:solidFill>
                  <a:schemeClr val="tx1"/>
                </a:solidFill>
                <a:latin typeface="Arial" panose="020B0604020202020204" pitchFamily="34" charset="0"/>
              </a:defRPr>
            </a:lvl7pPr>
            <a:lvl8pPr marL="3429000" indent="-228600" defTabSz="320675" eaLnBrk="0" fontAlgn="base" hangingPunct="0">
              <a:spcBef>
                <a:spcPct val="0"/>
              </a:spcBef>
              <a:spcAft>
                <a:spcPct val="0"/>
              </a:spcAft>
              <a:defRPr>
                <a:solidFill>
                  <a:schemeClr val="tx1"/>
                </a:solidFill>
                <a:latin typeface="Arial" panose="020B0604020202020204" pitchFamily="34" charset="0"/>
              </a:defRPr>
            </a:lvl8pPr>
            <a:lvl9pPr marL="3886200" indent="-228600" defTabSz="32067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Vascular Malformation</a:t>
            </a:r>
          </a:p>
        </p:txBody>
      </p:sp>
      <p:sp>
        <p:nvSpPr>
          <p:cNvPr id="14384" name="Text Box 61"/>
          <p:cNvSpPr txBox="1">
            <a:spLocks noChangeArrowheads="1"/>
          </p:cNvSpPr>
          <p:nvPr/>
        </p:nvSpPr>
        <p:spPr bwMode="auto">
          <a:xfrm>
            <a:off x="2082230" y="1872893"/>
            <a:ext cx="1295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002" tIns="16001" rIns="32002" bIns="16001">
            <a:spAutoFit/>
          </a:bodyPr>
          <a:lstStyle>
            <a:lvl1pPr defTabSz="320675" eaLnBrk="0" hangingPunct="0">
              <a:defRPr>
                <a:solidFill>
                  <a:schemeClr val="tx1"/>
                </a:solidFill>
                <a:latin typeface="Arial" panose="020B0604020202020204" pitchFamily="34" charset="0"/>
              </a:defRPr>
            </a:lvl1pPr>
            <a:lvl2pPr marL="742950" indent="-285750" defTabSz="320675" eaLnBrk="0" hangingPunct="0">
              <a:defRPr>
                <a:solidFill>
                  <a:schemeClr val="tx1"/>
                </a:solidFill>
                <a:latin typeface="Arial" panose="020B0604020202020204" pitchFamily="34" charset="0"/>
              </a:defRPr>
            </a:lvl2pPr>
            <a:lvl3pPr marL="1143000" indent="-228600" defTabSz="320675" eaLnBrk="0" hangingPunct="0">
              <a:defRPr>
                <a:solidFill>
                  <a:schemeClr val="tx1"/>
                </a:solidFill>
                <a:latin typeface="Arial" panose="020B0604020202020204" pitchFamily="34" charset="0"/>
              </a:defRPr>
            </a:lvl3pPr>
            <a:lvl4pPr marL="1600200" indent="-228600" defTabSz="320675" eaLnBrk="0" hangingPunct="0">
              <a:defRPr>
                <a:solidFill>
                  <a:schemeClr val="tx1"/>
                </a:solidFill>
                <a:latin typeface="Arial" panose="020B0604020202020204" pitchFamily="34" charset="0"/>
              </a:defRPr>
            </a:lvl4pPr>
            <a:lvl5pPr marL="2057400" indent="-228600" defTabSz="320675" eaLnBrk="0" hangingPunct="0">
              <a:defRPr>
                <a:solidFill>
                  <a:schemeClr val="tx1"/>
                </a:solidFill>
                <a:latin typeface="Arial" panose="020B0604020202020204" pitchFamily="34" charset="0"/>
              </a:defRPr>
            </a:lvl5pPr>
            <a:lvl6pPr marL="2514600" indent="-228600" defTabSz="320675" eaLnBrk="0" fontAlgn="base" hangingPunct="0">
              <a:spcBef>
                <a:spcPct val="0"/>
              </a:spcBef>
              <a:spcAft>
                <a:spcPct val="0"/>
              </a:spcAft>
              <a:defRPr>
                <a:solidFill>
                  <a:schemeClr val="tx1"/>
                </a:solidFill>
                <a:latin typeface="Arial" panose="020B0604020202020204" pitchFamily="34" charset="0"/>
              </a:defRPr>
            </a:lvl6pPr>
            <a:lvl7pPr marL="2971800" indent="-228600" defTabSz="320675" eaLnBrk="0" fontAlgn="base" hangingPunct="0">
              <a:spcBef>
                <a:spcPct val="0"/>
              </a:spcBef>
              <a:spcAft>
                <a:spcPct val="0"/>
              </a:spcAft>
              <a:defRPr>
                <a:solidFill>
                  <a:schemeClr val="tx1"/>
                </a:solidFill>
                <a:latin typeface="Arial" panose="020B0604020202020204" pitchFamily="34" charset="0"/>
              </a:defRPr>
            </a:lvl7pPr>
            <a:lvl8pPr marL="3429000" indent="-228600" defTabSz="320675" eaLnBrk="0" fontAlgn="base" hangingPunct="0">
              <a:spcBef>
                <a:spcPct val="0"/>
              </a:spcBef>
              <a:spcAft>
                <a:spcPct val="0"/>
              </a:spcAft>
              <a:defRPr>
                <a:solidFill>
                  <a:schemeClr val="tx1"/>
                </a:solidFill>
                <a:latin typeface="Arial" panose="020B0604020202020204" pitchFamily="34" charset="0"/>
              </a:defRPr>
            </a:lvl8pPr>
            <a:lvl9pPr marL="3886200" indent="-228600" defTabSz="32067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a:t>Epidermal Nevus</a:t>
            </a:r>
          </a:p>
        </p:txBody>
      </p:sp>
      <p:sp>
        <p:nvSpPr>
          <p:cNvPr id="14385" name="Text Box 62"/>
          <p:cNvSpPr txBox="1">
            <a:spLocks noChangeArrowheads="1"/>
          </p:cNvSpPr>
          <p:nvPr/>
        </p:nvSpPr>
        <p:spPr bwMode="auto">
          <a:xfrm>
            <a:off x="2082230" y="5114813"/>
            <a:ext cx="14478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002" tIns="16001" rIns="32002" bIns="16001">
            <a:spAutoFit/>
          </a:bodyPr>
          <a:lstStyle>
            <a:lvl1pPr defTabSz="320675" eaLnBrk="0" hangingPunct="0">
              <a:defRPr>
                <a:solidFill>
                  <a:schemeClr val="tx1"/>
                </a:solidFill>
                <a:latin typeface="Arial" panose="020B0604020202020204" pitchFamily="34" charset="0"/>
              </a:defRPr>
            </a:lvl1pPr>
            <a:lvl2pPr marL="742950" indent="-285750" defTabSz="320675" eaLnBrk="0" hangingPunct="0">
              <a:defRPr>
                <a:solidFill>
                  <a:schemeClr val="tx1"/>
                </a:solidFill>
                <a:latin typeface="Arial" panose="020B0604020202020204" pitchFamily="34" charset="0"/>
              </a:defRPr>
            </a:lvl2pPr>
            <a:lvl3pPr marL="1143000" indent="-228600" defTabSz="320675" eaLnBrk="0" hangingPunct="0">
              <a:defRPr>
                <a:solidFill>
                  <a:schemeClr val="tx1"/>
                </a:solidFill>
                <a:latin typeface="Arial" panose="020B0604020202020204" pitchFamily="34" charset="0"/>
              </a:defRPr>
            </a:lvl3pPr>
            <a:lvl4pPr marL="1600200" indent="-228600" defTabSz="320675" eaLnBrk="0" hangingPunct="0">
              <a:defRPr>
                <a:solidFill>
                  <a:schemeClr val="tx1"/>
                </a:solidFill>
                <a:latin typeface="Arial" panose="020B0604020202020204" pitchFamily="34" charset="0"/>
              </a:defRPr>
            </a:lvl4pPr>
            <a:lvl5pPr marL="2057400" indent="-228600" defTabSz="320675" eaLnBrk="0" hangingPunct="0">
              <a:defRPr>
                <a:solidFill>
                  <a:schemeClr val="tx1"/>
                </a:solidFill>
                <a:latin typeface="Arial" panose="020B0604020202020204" pitchFamily="34" charset="0"/>
              </a:defRPr>
            </a:lvl5pPr>
            <a:lvl6pPr marL="2514600" indent="-228600" defTabSz="320675" eaLnBrk="0" fontAlgn="base" hangingPunct="0">
              <a:spcBef>
                <a:spcPct val="0"/>
              </a:spcBef>
              <a:spcAft>
                <a:spcPct val="0"/>
              </a:spcAft>
              <a:defRPr>
                <a:solidFill>
                  <a:schemeClr val="tx1"/>
                </a:solidFill>
                <a:latin typeface="Arial" panose="020B0604020202020204" pitchFamily="34" charset="0"/>
              </a:defRPr>
            </a:lvl6pPr>
            <a:lvl7pPr marL="2971800" indent="-228600" defTabSz="320675" eaLnBrk="0" fontAlgn="base" hangingPunct="0">
              <a:spcBef>
                <a:spcPct val="0"/>
              </a:spcBef>
              <a:spcAft>
                <a:spcPct val="0"/>
              </a:spcAft>
              <a:defRPr>
                <a:solidFill>
                  <a:schemeClr val="tx1"/>
                </a:solidFill>
                <a:latin typeface="Arial" panose="020B0604020202020204" pitchFamily="34" charset="0"/>
              </a:defRPr>
            </a:lvl7pPr>
            <a:lvl8pPr marL="3429000" indent="-228600" defTabSz="320675" eaLnBrk="0" fontAlgn="base" hangingPunct="0">
              <a:spcBef>
                <a:spcPct val="0"/>
              </a:spcBef>
              <a:spcAft>
                <a:spcPct val="0"/>
              </a:spcAft>
              <a:defRPr>
                <a:solidFill>
                  <a:schemeClr val="tx1"/>
                </a:solidFill>
                <a:latin typeface="Arial" panose="020B0604020202020204" pitchFamily="34" charset="0"/>
              </a:defRPr>
            </a:lvl8pPr>
            <a:lvl9pPr marL="3886200" indent="-228600" defTabSz="32067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Connective Tissue Nevus</a:t>
            </a:r>
          </a:p>
        </p:txBody>
      </p:sp>
      <p:sp>
        <p:nvSpPr>
          <p:cNvPr id="14386" name="Text Box 63"/>
          <p:cNvSpPr txBox="1">
            <a:spLocks noChangeArrowheads="1"/>
          </p:cNvSpPr>
          <p:nvPr/>
        </p:nvSpPr>
        <p:spPr bwMode="auto">
          <a:xfrm>
            <a:off x="2082230" y="4216736"/>
            <a:ext cx="9906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002" tIns="16001" rIns="32002" bIns="16001">
            <a:spAutoFit/>
          </a:bodyPr>
          <a:lstStyle>
            <a:lvl1pPr defTabSz="320675" eaLnBrk="0" hangingPunct="0">
              <a:defRPr>
                <a:solidFill>
                  <a:schemeClr val="tx1"/>
                </a:solidFill>
                <a:latin typeface="Arial" panose="020B0604020202020204" pitchFamily="34" charset="0"/>
              </a:defRPr>
            </a:lvl1pPr>
            <a:lvl2pPr marL="742950" indent="-285750" defTabSz="320675" eaLnBrk="0" hangingPunct="0">
              <a:defRPr>
                <a:solidFill>
                  <a:schemeClr val="tx1"/>
                </a:solidFill>
                <a:latin typeface="Arial" panose="020B0604020202020204" pitchFamily="34" charset="0"/>
              </a:defRPr>
            </a:lvl2pPr>
            <a:lvl3pPr marL="1143000" indent="-228600" defTabSz="320675" eaLnBrk="0" hangingPunct="0">
              <a:defRPr>
                <a:solidFill>
                  <a:schemeClr val="tx1"/>
                </a:solidFill>
                <a:latin typeface="Arial" panose="020B0604020202020204" pitchFamily="34" charset="0"/>
              </a:defRPr>
            </a:lvl3pPr>
            <a:lvl4pPr marL="1600200" indent="-228600" defTabSz="320675" eaLnBrk="0" hangingPunct="0">
              <a:defRPr>
                <a:solidFill>
                  <a:schemeClr val="tx1"/>
                </a:solidFill>
                <a:latin typeface="Arial" panose="020B0604020202020204" pitchFamily="34" charset="0"/>
              </a:defRPr>
            </a:lvl4pPr>
            <a:lvl5pPr marL="2057400" indent="-228600" defTabSz="320675" eaLnBrk="0" hangingPunct="0">
              <a:defRPr>
                <a:solidFill>
                  <a:schemeClr val="tx1"/>
                </a:solidFill>
                <a:latin typeface="Arial" panose="020B0604020202020204" pitchFamily="34" charset="0"/>
              </a:defRPr>
            </a:lvl5pPr>
            <a:lvl6pPr marL="2514600" indent="-228600" defTabSz="320675" eaLnBrk="0" fontAlgn="base" hangingPunct="0">
              <a:spcBef>
                <a:spcPct val="0"/>
              </a:spcBef>
              <a:spcAft>
                <a:spcPct val="0"/>
              </a:spcAft>
              <a:defRPr>
                <a:solidFill>
                  <a:schemeClr val="tx1"/>
                </a:solidFill>
                <a:latin typeface="Arial" panose="020B0604020202020204" pitchFamily="34" charset="0"/>
              </a:defRPr>
            </a:lvl6pPr>
            <a:lvl7pPr marL="2971800" indent="-228600" defTabSz="320675" eaLnBrk="0" fontAlgn="base" hangingPunct="0">
              <a:spcBef>
                <a:spcPct val="0"/>
              </a:spcBef>
              <a:spcAft>
                <a:spcPct val="0"/>
              </a:spcAft>
              <a:defRPr>
                <a:solidFill>
                  <a:schemeClr val="tx1"/>
                </a:solidFill>
                <a:latin typeface="Arial" panose="020B0604020202020204" pitchFamily="34" charset="0"/>
              </a:defRPr>
            </a:lvl7pPr>
            <a:lvl8pPr marL="3429000" indent="-228600" defTabSz="320675" eaLnBrk="0" fontAlgn="base" hangingPunct="0">
              <a:spcBef>
                <a:spcPct val="0"/>
              </a:spcBef>
              <a:spcAft>
                <a:spcPct val="0"/>
              </a:spcAft>
              <a:defRPr>
                <a:solidFill>
                  <a:schemeClr val="tx1"/>
                </a:solidFill>
                <a:latin typeface="Arial" panose="020B0604020202020204" pitchFamily="34" charset="0"/>
              </a:defRPr>
            </a:lvl8pPr>
            <a:lvl9pPr marL="3886200" indent="-228600" defTabSz="32067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Lipoma</a:t>
            </a:r>
          </a:p>
        </p:txBody>
      </p:sp>
      <p:sp>
        <p:nvSpPr>
          <p:cNvPr id="14387" name="Rectangle 106"/>
          <p:cNvSpPr>
            <a:spLocks noChangeArrowheads="1"/>
          </p:cNvSpPr>
          <p:nvPr/>
        </p:nvSpPr>
        <p:spPr bwMode="auto">
          <a:xfrm>
            <a:off x="6189948" y="1554642"/>
            <a:ext cx="3886200" cy="4517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chemeClr val="accent1"/>
              </a:buClr>
              <a:buSzPct val="65000"/>
              <a:buFont typeface="Wingdings" panose="05000000000000000000" pitchFamily="2" charset="2"/>
              <a:buChar char="n"/>
            </a:pPr>
            <a:r>
              <a:rPr lang="en-US" altLang="en-US" sz="2800" dirty="0">
                <a:latin typeface="+mn-lt"/>
              </a:rPr>
              <a:t>Torso, </a:t>
            </a:r>
            <a:r>
              <a:rPr lang="en-US" altLang="en-US" sz="2800" dirty="0" smtClean="0">
                <a:latin typeface="+mn-lt"/>
              </a:rPr>
              <a:t>arms</a:t>
            </a:r>
            <a:r>
              <a:rPr lang="en-US" altLang="en-US" sz="2800" dirty="0">
                <a:latin typeface="+mn-lt"/>
              </a:rPr>
              <a:t>, </a:t>
            </a:r>
            <a:r>
              <a:rPr lang="en-US" altLang="en-US" sz="2800" dirty="0" smtClean="0">
                <a:latin typeface="+mn-lt"/>
              </a:rPr>
              <a:t>legs</a:t>
            </a:r>
            <a:endParaRPr lang="en-US" altLang="en-US" sz="2800" dirty="0">
              <a:latin typeface="+mn-lt"/>
            </a:endParaRPr>
          </a:p>
          <a:p>
            <a:pPr marL="0" indent="0" eaLnBrk="1" hangingPunct="1">
              <a:buClr>
                <a:schemeClr val="accent1"/>
              </a:buClr>
              <a:buSzPct val="65000"/>
            </a:pPr>
            <a:endParaRPr lang="en-US" altLang="en-US" sz="2800" dirty="0" smtClean="0">
              <a:latin typeface="+mn-lt"/>
            </a:endParaRPr>
          </a:p>
          <a:p>
            <a:pPr marL="0" indent="0" eaLnBrk="1" hangingPunct="1">
              <a:buClr>
                <a:schemeClr val="accent1"/>
              </a:buClr>
              <a:buSzPct val="65000"/>
            </a:pPr>
            <a:endParaRPr lang="en-US" altLang="en-US" sz="2800" dirty="0">
              <a:latin typeface="+mn-lt"/>
            </a:endParaRPr>
          </a:p>
          <a:p>
            <a:pPr eaLnBrk="1" hangingPunct="1">
              <a:buClr>
                <a:schemeClr val="accent1"/>
              </a:buClr>
              <a:buSzPct val="65000"/>
              <a:buFont typeface="Wingdings" panose="05000000000000000000" pitchFamily="2" charset="2"/>
              <a:buChar char="n"/>
            </a:pPr>
            <a:r>
              <a:rPr lang="en-US" altLang="en-US" sz="2800" dirty="0">
                <a:latin typeface="+mn-lt"/>
              </a:rPr>
              <a:t>Torso and </a:t>
            </a:r>
            <a:r>
              <a:rPr lang="en-US" altLang="en-US" sz="2800" dirty="0" smtClean="0">
                <a:latin typeface="+mn-lt"/>
              </a:rPr>
              <a:t>legs</a:t>
            </a:r>
            <a:endParaRPr lang="en-US" altLang="en-US" sz="2800" dirty="0">
              <a:latin typeface="+mn-lt"/>
            </a:endParaRPr>
          </a:p>
          <a:p>
            <a:pPr eaLnBrk="1" hangingPunct="1">
              <a:buClr>
                <a:schemeClr val="accent1"/>
              </a:buClr>
              <a:buSzPct val="65000"/>
              <a:buFont typeface="Wingdings" panose="05000000000000000000" pitchFamily="2" charset="2"/>
              <a:buChar char="n"/>
            </a:pPr>
            <a:endParaRPr lang="en-US" altLang="en-US" sz="2800" dirty="0" smtClean="0">
              <a:latin typeface="+mn-lt"/>
            </a:endParaRPr>
          </a:p>
          <a:p>
            <a:pPr eaLnBrk="1" hangingPunct="1">
              <a:buClr>
                <a:schemeClr val="accent1"/>
              </a:buClr>
              <a:buSzPct val="65000"/>
              <a:buFont typeface="Wingdings" panose="05000000000000000000" pitchFamily="2" charset="2"/>
              <a:buChar char="n"/>
            </a:pPr>
            <a:endParaRPr lang="en-US" altLang="en-US" sz="2800" dirty="0">
              <a:latin typeface="+mn-lt"/>
            </a:endParaRPr>
          </a:p>
          <a:p>
            <a:pPr eaLnBrk="1" hangingPunct="1">
              <a:buClr>
                <a:schemeClr val="accent1"/>
              </a:buClr>
              <a:buSzPct val="65000"/>
              <a:buFont typeface="Wingdings" panose="05000000000000000000" pitchFamily="2" charset="2"/>
              <a:buChar char="n"/>
            </a:pPr>
            <a:r>
              <a:rPr lang="en-US" altLang="en-US" sz="2800" dirty="0">
                <a:latin typeface="+mn-lt"/>
              </a:rPr>
              <a:t>Torso</a:t>
            </a:r>
          </a:p>
          <a:p>
            <a:pPr eaLnBrk="1" hangingPunct="1">
              <a:buClr>
                <a:schemeClr val="accent1"/>
              </a:buClr>
              <a:buSzPct val="65000"/>
              <a:buFont typeface="Wingdings" panose="05000000000000000000" pitchFamily="2" charset="2"/>
              <a:buChar char="n"/>
            </a:pPr>
            <a:endParaRPr lang="en-US" altLang="en-US" sz="2800" dirty="0" smtClean="0">
              <a:latin typeface="+mn-lt"/>
            </a:endParaRPr>
          </a:p>
          <a:p>
            <a:pPr eaLnBrk="1" hangingPunct="1">
              <a:buClr>
                <a:schemeClr val="accent1"/>
              </a:buClr>
              <a:buSzPct val="65000"/>
              <a:buFont typeface="Wingdings" panose="05000000000000000000" pitchFamily="2" charset="2"/>
              <a:buChar char="n"/>
            </a:pPr>
            <a:endParaRPr lang="en-US" altLang="en-US" sz="2800" dirty="0">
              <a:latin typeface="+mn-lt"/>
            </a:endParaRPr>
          </a:p>
          <a:p>
            <a:pPr eaLnBrk="1" hangingPunct="1">
              <a:buClr>
                <a:schemeClr val="accent1"/>
              </a:buClr>
              <a:buSzPct val="65000"/>
              <a:buFont typeface="Wingdings" panose="05000000000000000000" pitchFamily="2" charset="2"/>
              <a:buChar char="n"/>
            </a:pPr>
            <a:r>
              <a:rPr lang="en-US" altLang="en-US" sz="2800" dirty="0">
                <a:latin typeface="+mn-lt"/>
              </a:rPr>
              <a:t>Feet and </a:t>
            </a:r>
            <a:r>
              <a:rPr lang="en-US" altLang="en-US" sz="2800" dirty="0" smtClean="0">
                <a:latin typeface="+mn-lt"/>
              </a:rPr>
              <a:t>hands</a:t>
            </a:r>
            <a:endParaRPr lang="en-US" altLang="en-US" sz="2800" dirty="0">
              <a:latin typeface="+mn-lt"/>
            </a:endParaRPr>
          </a:p>
        </p:txBody>
      </p:sp>
      <p:sp>
        <p:nvSpPr>
          <p:cNvPr id="52" name="TextBox 51"/>
          <p:cNvSpPr txBox="1"/>
          <p:nvPr/>
        </p:nvSpPr>
        <p:spPr>
          <a:xfrm>
            <a:off x="7511906" y="6315886"/>
            <a:ext cx="4539679" cy="369332"/>
          </a:xfrm>
          <a:prstGeom prst="rect">
            <a:avLst/>
          </a:prstGeom>
          <a:noFill/>
        </p:spPr>
        <p:txBody>
          <a:bodyPr wrap="square" rtlCol="0">
            <a:spAutoFit/>
          </a:bodyPr>
          <a:lstStyle/>
          <a:p>
            <a:r>
              <a:rPr lang="en-US" dirty="0"/>
              <a:t>J Am </a:t>
            </a:r>
            <a:r>
              <a:rPr lang="en-US" dirty="0" err="1"/>
              <a:t>Acad</a:t>
            </a:r>
            <a:r>
              <a:rPr lang="en-US" dirty="0"/>
              <a:t> </a:t>
            </a:r>
            <a:r>
              <a:rPr lang="en-US" dirty="0" err="1" smtClean="0"/>
              <a:t>Dermatol</a:t>
            </a:r>
            <a:r>
              <a:rPr lang="en-US" dirty="0" smtClean="0"/>
              <a:t>. 2005;52:834-8</a:t>
            </a:r>
            <a:endParaRPr lang="en-US" dirty="0"/>
          </a:p>
        </p:txBody>
      </p:sp>
    </p:spTree>
    <p:extLst>
      <p:ext uri="{BB962C8B-B14F-4D97-AF65-F5344CB8AC3E}">
        <p14:creationId xmlns:p14="http://schemas.microsoft.com/office/powerpoint/2010/main" val="240579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0" name="Rectangle 2"/>
          <p:cNvSpPr>
            <a:spLocks noGrp="1" noChangeArrowheads="1"/>
          </p:cNvSpPr>
          <p:nvPr>
            <p:ph type="title"/>
          </p:nvPr>
        </p:nvSpPr>
        <p:spPr/>
        <p:txBody>
          <a:bodyPr/>
          <a:lstStyle/>
          <a:p>
            <a:pPr eaLnBrk="1" hangingPunct="1"/>
            <a:r>
              <a:rPr lang="en-US" altLang="en-US" dirty="0" smtClean="0"/>
              <a:t>Age of Onset</a:t>
            </a:r>
          </a:p>
        </p:txBody>
      </p:sp>
      <p:graphicFrame>
        <p:nvGraphicFramePr>
          <p:cNvPr id="1026" name="Object 78"/>
          <p:cNvGraphicFramePr>
            <a:graphicFrameLocks noChangeAspect="1"/>
          </p:cNvGraphicFramePr>
          <p:nvPr>
            <p:extLst>
              <p:ext uri="{D42A27DB-BD31-4B8C-83A1-F6EECF244321}">
                <p14:modId xmlns:p14="http://schemas.microsoft.com/office/powerpoint/2010/main" val="3826811624"/>
              </p:ext>
            </p:extLst>
          </p:nvPr>
        </p:nvGraphicFramePr>
        <p:xfrm>
          <a:off x="4156076" y="5010038"/>
          <a:ext cx="1558925" cy="1071563"/>
        </p:xfrm>
        <a:graphic>
          <a:graphicData uri="http://schemas.openxmlformats.org/presentationml/2006/ole">
            <mc:AlternateContent xmlns:mc="http://schemas.openxmlformats.org/markup-compatibility/2006">
              <mc:Choice xmlns:v="urn:schemas-microsoft-com:vml" Requires="v">
                <p:oleObj spid="_x0000_s1370" name="Chart" r:id="rId4" imgW="4677156" imgH="2714854" progId="Excel.Chart.8">
                  <p:embed/>
                </p:oleObj>
              </mc:Choice>
              <mc:Fallback>
                <p:oleObj name="Chart" r:id="rId4" imgW="4677156" imgH="2714854" progId="Excel.Chart.8">
                  <p:embed/>
                  <p:pic>
                    <p:nvPicPr>
                      <p:cNvPr id="0" name=""/>
                      <p:cNvPicPr>
                        <a:picLocks noRot="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56076" y="5010038"/>
                        <a:ext cx="1558925" cy="107156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7" name="Object 79"/>
          <p:cNvGraphicFramePr>
            <a:graphicFrameLocks noChangeAspect="1"/>
          </p:cNvGraphicFramePr>
          <p:nvPr>
            <p:extLst>
              <p:ext uri="{D42A27DB-BD31-4B8C-83A1-F6EECF244321}">
                <p14:modId xmlns:p14="http://schemas.microsoft.com/office/powerpoint/2010/main" val="4208833469"/>
              </p:ext>
            </p:extLst>
          </p:nvPr>
        </p:nvGraphicFramePr>
        <p:xfrm>
          <a:off x="4156076" y="1615718"/>
          <a:ext cx="1558925" cy="1071563"/>
        </p:xfrm>
        <a:graphic>
          <a:graphicData uri="http://schemas.openxmlformats.org/presentationml/2006/ole">
            <mc:AlternateContent xmlns:mc="http://schemas.openxmlformats.org/markup-compatibility/2006">
              <mc:Choice xmlns:v="urn:schemas-microsoft-com:vml" Requires="v">
                <p:oleObj spid="_x0000_s1371" name="Chart" r:id="rId6" imgW="4677156" imgH="2714854" progId="Excel.Chart.8">
                  <p:embed/>
                </p:oleObj>
              </mc:Choice>
              <mc:Fallback>
                <p:oleObj name="Chart" r:id="rId6" imgW="4677156" imgH="2714854" progId="Excel.Chart.8">
                  <p:embed/>
                  <p:pic>
                    <p:nvPicPr>
                      <p:cNvPr id="0" name=""/>
                      <p:cNvPicPr>
                        <a:picLocks noRot="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56076" y="1615718"/>
                        <a:ext cx="1558925" cy="107156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8" name="Object 81"/>
          <p:cNvGraphicFramePr>
            <a:graphicFrameLocks noChangeAspect="1"/>
          </p:cNvGraphicFramePr>
          <p:nvPr>
            <p:extLst>
              <p:ext uri="{D42A27DB-BD31-4B8C-83A1-F6EECF244321}">
                <p14:modId xmlns:p14="http://schemas.microsoft.com/office/powerpoint/2010/main" val="1878148930"/>
              </p:ext>
            </p:extLst>
          </p:nvPr>
        </p:nvGraphicFramePr>
        <p:xfrm>
          <a:off x="4156076" y="2747158"/>
          <a:ext cx="1558925" cy="1071563"/>
        </p:xfrm>
        <a:graphic>
          <a:graphicData uri="http://schemas.openxmlformats.org/presentationml/2006/ole">
            <mc:AlternateContent xmlns:mc="http://schemas.openxmlformats.org/markup-compatibility/2006">
              <mc:Choice xmlns:v="urn:schemas-microsoft-com:vml" Requires="v">
                <p:oleObj spid="_x0000_s1372" name="Chart" r:id="rId8" imgW="4677156" imgH="2714854" progId="Excel.Chart.8">
                  <p:embed/>
                </p:oleObj>
              </mc:Choice>
              <mc:Fallback>
                <p:oleObj name="Chart" r:id="rId8" imgW="4677156" imgH="2714854" progId="Excel.Chart.8">
                  <p:embed/>
                  <p:pic>
                    <p:nvPicPr>
                      <p:cNvPr id="0" name=""/>
                      <p:cNvPicPr>
                        <a:picLocks noRot="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56076" y="2747158"/>
                        <a:ext cx="1558925" cy="107156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9" name="Object 84"/>
          <p:cNvGraphicFramePr>
            <a:graphicFrameLocks noChangeAspect="1"/>
          </p:cNvGraphicFramePr>
          <p:nvPr>
            <p:extLst>
              <p:ext uri="{D42A27DB-BD31-4B8C-83A1-F6EECF244321}">
                <p14:modId xmlns:p14="http://schemas.microsoft.com/office/powerpoint/2010/main" val="1465329679"/>
              </p:ext>
            </p:extLst>
          </p:nvPr>
        </p:nvGraphicFramePr>
        <p:xfrm>
          <a:off x="4156076" y="3878598"/>
          <a:ext cx="1558925" cy="1071563"/>
        </p:xfrm>
        <a:graphic>
          <a:graphicData uri="http://schemas.openxmlformats.org/presentationml/2006/ole">
            <mc:AlternateContent xmlns:mc="http://schemas.openxmlformats.org/markup-compatibility/2006">
              <mc:Choice xmlns:v="urn:schemas-microsoft-com:vml" Requires="v">
                <p:oleObj spid="_x0000_s1373" name="Chart" r:id="rId10" imgW="4677156" imgH="2714854" progId="Excel.Chart.8">
                  <p:embed/>
                </p:oleObj>
              </mc:Choice>
              <mc:Fallback>
                <p:oleObj name="Chart" r:id="rId10" imgW="4677156" imgH="2714854" progId="Excel.Chart.8">
                  <p:embed/>
                  <p:pic>
                    <p:nvPicPr>
                      <p:cNvPr id="0" name=""/>
                      <p:cNvPicPr>
                        <a:picLocks noRot="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56076" y="3878598"/>
                        <a:ext cx="1558925" cy="107156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31" name="Text Box 87"/>
          <p:cNvSpPr txBox="1">
            <a:spLocks noChangeArrowheads="1"/>
          </p:cNvSpPr>
          <p:nvPr/>
        </p:nvSpPr>
        <p:spPr bwMode="auto">
          <a:xfrm>
            <a:off x="4359275" y="6210188"/>
            <a:ext cx="152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002" tIns="16001" rIns="32002" bIns="16001">
            <a:spAutoFit/>
          </a:bodyPr>
          <a:lstStyle>
            <a:lvl1pPr defTabSz="320675" eaLnBrk="0" hangingPunct="0">
              <a:defRPr>
                <a:solidFill>
                  <a:schemeClr val="tx1"/>
                </a:solidFill>
                <a:latin typeface="Arial" panose="020B0604020202020204" pitchFamily="34" charset="0"/>
              </a:defRPr>
            </a:lvl1pPr>
            <a:lvl2pPr marL="742950" indent="-285750" defTabSz="320675" eaLnBrk="0" hangingPunct="0">
              <a:defRPr>
                <a:solidFill>
                  <a:schemeClr val="tx1"/>
                </a:solidFill>
                <a:latin typeface="Arial" panose="020B0604020202020204" pitchFamily="34" charset="0"/>
              </a:defRPr>
            </a:lvl2pPr>
            <a:lvl3pPr marL="1143000" indent="-228600" defTabSz="320675" eaLnBrk="0" hangingPunct="0">
              <a:defRPr>
                <a:solidFill>
                  <a:schemeClr val="tx1"/>
                </a:solidFill>
                <a:latin typeface="Arial" panose="020B0604020202020204" pitchFamily="34" charset="0"/>
              </a:defRPr>
            </a:lvl3pPr>
            <a:lvl4pPr marL="1600200" indent="-228600" defTabSz="320675" eaLnBrk="0" hangingPunct="0">
              <a:defRPr>
                <a:solidFill>
                  <a:schemeClr val="tx1"/>
                </a:solidFill>
                <a:latin typeface="Arial" panose="020B0604020202020204" pitchFamily="34" charset="0"/>
              </a:defRPr>
            </a:lvl4pPr>
            <a:lvl5pPr marL="2057400" indent="-228600" defTabSz="320675" eaLnBrk="0" hangingPunct="0">
              <a:defRPr>
                <a:solidFill>
                  <a:schemeClr val="tx1"/>
                </a:solidFill>
                <a:latin typeface="Arial" panose="020B0604020202020204" pitchFamily="34" charset="0"/>
              </a:defRPr>
            </a:lvl5pPr>
            <a:lvl6pPr marL="2514600" indent="-228600" defTabSz="320675" eaLnBrk="0" fontAlgn="base" hangingPunct="0">
              <a:spcBef>
                <a:spcPct val="0"/>
              </a:spcBef>
              <a:spcAft>
                <a:spcPct val="0"/>
              </a:spcAft>
              <a:defRPr>
                <a:solidFill>
                  <a:schemeClr val="tx1"/>
                </a:solidFill>
                <a:latin typeface="Arial" panose="020B0604020202020204" pitchFamily="34" charset="0"/>
              </a:defRPr>
            </a:lvl6pPr>
            <a:lvl7pPr marL="2971800" indent="-228600" defTabSz="320675" eaLnBrk="0" fontAlgn="base" hangingPunct="0">
              <a:spcBef>
                <a:spcPct val="0"/>
              </a:spcBef>
              <a:spcAft>
                <a:spcPct val="0"/>
              </a:spcAft>
              <a:defRPr>
                <a:solidFill>
                  <a:schemeClr val="tx1"/>
                </a:solidFill>
                <a:latin typeface="Arial" panose="020B0604020202020204" pitchFamily="34" charset="0"/>
              </a:defRPr>
            </a:lvl7pPr>
            <a:lvl8pPr marL="3429000" indent="-228600" defTabSz="320675" eaLnBrk="0" fontAlgn="base" hangingPunct="0">
              <a:spcBef>
                <a:spcPct val="0"/>
              </a:spcBef>
              <a:spcAft>
                <a:spcPct val="0"/>
              </a:spcAft>
              <a:defRPr>
                <a:solidFill>
                  <a:schemeClr val="tx1"/>
                </a:solidFill>
                <a:latin typeface="Arial" panose="020B0604020202020204" pitchFamily="34" charset="0"/>
              </a:defRPr>
            </a:lvl8pPr>
            <a:lvl9pPr marL="3886200" indent="-228600" defTabSz="32067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100" b="1"/>
              <a:t>A</a:t>
            </a:r>
          </a:p>
        </p:txBody>
      </p:sp>
      <p:sp>
        <p:nvSpPr>
          <p:cNvPr id="1032" name="Text Box 88"/>
          <p:cNvSpPr txBox="1">
            <a:spLocks noChangeArrowheads="1"/>
          </p:cNvSpPr>
          <p:nvPr/>
        </p:nvSpPr>
        <p:spPr bwMode="auto">
          <a:xfrm>
            <a:off x="4905375" y="6210188"/>
            <a:ext cx="152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002" tIns="16001" rIns="32002" bIns="16001">
            <a:spAutoFit/>
          </a:bodyPr>
          <a:lstStyle>
            <a:lvl1pPr defTabSz="320675" eaLnBrk="0" hangingPunct="0">
              <a:defRPr>
                <a:solidFill>
                  <a:schemeClr val="tx1"/>
                </a:solidFill>
                <a:latin typeface="Arial" panose="020B0604020202020204" pitchFamily="34" charset="0"/>
              </a:defRPr>
            </a:lvl1pPr>
            <a:lvl2pPr marL="742950" indent="-285750" defTabSz="320675" eaLnBrk="0" hangingPunct="0">
              <a:defRPr>
                <a:solidFill>
                  <a:schemeClr val="tx1"/>
                </a:solidFill>
                <a:latin typeface="Arial" panose="020B0604020202020204" pitchFamily="34" charset="0"/>
              </a:defRPr>
            </a:lvl2pPr>
            <a:lvl3pPr marL="1143000" indent="-228600" defTabSz="320675" eaLnBrk="0" hangingPunct="0">
              <a:defRPr>
                <a:solidFill>
                  <a:schemeClr val="tx1"/>
                </a:solidFill>
                <a:latin typeface="Arial" panose="020B0604020202020204" pitchFamily="34" charset="0"/>
              </a:defRPr>
            </a:lvl3pPr>
            <a:lvl4pPr marL="1600200" indent="-228600" defTabSz="320675" eaLnBrk="0" hangingPunct="0">
              <a:defRPr>
                <a:solidFill>
                  <a:schemeClr val="tx1"/>
                </a:solidFill>
                <a:latin typeface="Arial" panose="020B0604020202020204" pitchFamily="34" charset="0"/>
              </a:defRPr>
            </a:lvl4pPr>
            <a:lvl5pPr marL="2057400" indent="-228600" defTabSz="320675" eaLnBrk="0" hangingPunct="0">
              <a:defRPr>
                <a:solidFill>
                  <a:schemeClr val="tx1"/>
                </a:solidFill>
                <a:latin typeface="Arial" panose="020B0604020202020204" pitchFamily="34" charset="0"/>
              </a:defRPr>
            </a:lvl5pPr>
            <a:lvl6pPr marL="2514600" indent="-228600" defTabSz="320675" eaLnBrk="0" fontAlgn="base" hangingPunct="0">
              <a:spcBef>
                <a:spcPct val="0"/>
              </a:spcBef>
              <a:spcAft>
                <a:spcPct val="0"/>
              </a:spcAft>
              <a:defRPr>
                <a:solidFill>
                  <a:schemeClr val="tx1"/>
                </a:solidFill>
                <a:latin typeface="Arial" panose="020B0604020202020204" pitchFamily="34" charset="0"/>
              </a:defRPr>
            </a:lvl6pPr>
            <a:lvl7pPr marL="2971800" indent="-228600" defTabSz="320675" eaLnBrk="0" fontAlgn="base" hangingPunct="0">
              <a:spcBef>
                <a:spcPct val="0"/>
              </a:spcBef>
              <a:spcAft>
                <a:spcPct val="0"/>
              </a:spcAft>
              <a:defRPr>
                <a:solidFill>
                  <a:schemeClr val="tx1"/>
                </a:solidFill>
                <a:latin typeface="Arial" panose="020B0604020202020204" pitchFamily="34" charset="0"/>
              </a:defRPr>
            </a:lvl7pPr>
            <a:lvl8pPr marL="3429000" indent="-228600" defTabSz="320675" eaLnBrk="0" fontAlgn="base" hangingPunct="0">
              <a:spcBef>
                <a:spcPct val="0"/>
              </a:spcBef>
              <a:spcAft>
                <a:spcPct val="0"/>
              </a:spcAft>
              <a:defRPr>
                <a:solidFill>
                  <a:schemeClr val="tx1"/>
                </a:solidFill>
                <a:latin typeface="Arial" panose="020B0604020202020204" pitchFamily="34" charset="0"/>
              </a:defRPr>
            </a:lvl8pPr>
            <a:lvl9pPr marL="3886200" indent="-228600" defTabSz="32067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100" b="1"/>
              <a:t>C</a:t>
            </a:r>
          </a:p>
        </p:txBody>
      </p:sp>
      <p:sp>
        <p:nvSpPr>
          <p:cNvPr id="1033" name="Text Box 89"/>
          <p:cNvSpPr txBox="1">
            <a:spLocks noChangeArrowheads="1"/>
          </p:cNvSpPr>
          <p:nvPr/>
        </p:nvSpPr>
        <p:spPr bwMode="auto">
          <a:xfrm>
            <a:off x="4632325" y="6210188"/>
            <a:ext cx="152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002" tIns="16001" rIns="32002" bIns="16001">
            <a:spAutoFit/>
          </a:bodyPr>
          <a:lstStyle>
            <a:lvl1pPr defTabSz="320675" eaLnBrk="0" hangingPunct="0">
              <a:defRPr>
                <a:solidFill>
                  <a:schemeClr val="tx1"/>
                </a:solidFill>
                <a:latin typeface="Arial" panose="020B0604020202020204" pitchFamily="34" charset="0"/>
              </a:defRPr>
            </a:lvl1pPr>
            <a:lvl2pPr marL="742950" indent="-285750" defTabSz="320675" eaLnBrk="0" hangingPunct="0">
              <a:defRPr>
                <a:solidFill>
                  <a:schemeClr val="tx1"/>
                </a:solidFill>
                <a:latin typeface="Arial" panose="020B0604020202020204" pitchFamily="34" charset="0"/>
              </a:defRPr>
            </a:lvl2pPr>
            <a:lvl3pPr marL="1143000" indent="-228600" defTabSz="320675" eaLnBrk="0" hangingPunct="0">
              <a:defRPr>
                <a:solidFill>
                  <a:schemeClr val="tx1"/>
                </a:solidFill>
                <a:latin typeface="Arial" panose="020B0604020202020204" pitchFamily="34" charset="0"/>
              </a:defRPr>
            </a:lvl3pPr>
            <a:lvl4pPr marL="1600200" indent="-228600" defTabSz="320675" eaLnBrk="0" hangingPunct="0">
              <a:defRPr>
                <a:solidFill>
                  <a:schemeClr val="tx1"/>
                </a:solidFill>
                <a:latin typeface="Arial" panose="020B0604020202020204" pitchFamily="34" charset="0"/>
              </a:defRPr>
            </a:lvl4pPr>
            <a:lvl5pPr marL="2057400" indent="-228600" defTabSz="320675" eaLnBrk="0" hangingPunct="0">
              <a:defRPr>
                <a:solidFill>
                  <a:schemeClr val="tx1"/>
                </a:solidFill>
                <a:latin typeface="Arial" panose="020B0604020202020204" pitchFamily="34" charset="0"/>
              </a:defRPr>
            </a:lvl5pPr>
            <a:lvl6pPr marL="2514600" indent="-228600" defTabSz="320675" eaLnBrk="0" fontAlgn="base" hangingPunct="0">
              <a:spcBef>
                <a:spcPct val="0"/>
              </a:spcBef>
              <a:spcAft>
                <a:spcPct val="0"/>
              </a:spcAft>
              <a:defRPr>
                <a:solidFill>
                  <a:schemeClr val="tx1"/>
                </a:solidFill>
                <a:latin typeface="Arial" panose="020B0604020202020204" pitchFamily="34" charset="0"/>
              </a:defRPr>
            </a:lvl6pPr>
            <a:lvl7pPr marL="2971800" indent="-228600" defTabSz="320675" eaLnBrk="0" fontAlgn="base" hangingPunct="0">
              <a:spcBef>
                <a:spcPct val="0"/>
              </a:spcBef>
              <a:spcAft>
                <a:spcPct val="0"/>
              </a:spcAft>
              <a:defRPr>
                <a:solidFill>
                  <a:schemeClr val="tx1"/>
                </a:solidFill>
                <a:latin typeface="Arial" panose="020B0604020202020204" pitchFamily="34" charset="0"/>
              </a:defRPr>
            </a:lvl7pPr>
            <a:lvl8pPr marL="3429000" indent="-228600" defTabSz="320675" eaLnBrk="0" fontAlgn="base" hangingPunct="0">
              <a:spcBef>
                <a:spcPct val="0"/>
              </a:spcBef>
              <a:spcAft>
                <a:spcPct val="0"/>
              </a:spcAft>
              <a:defRPr>
                <a:solidFill>
                  <a:schemeClr val="tx1"/>
                </a:solidFill>
                <a:latin typeface="Arial" panose="020B0604020202020204" pitchFamily="34" charset="0"/>
              </a:defRPr>
            </a:lvl8pPr>
            <a:lvl9pPr marL="3886200" indent="-228600" defTabSz="32067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100" b="1"/>
              <a:t>B</a:t>
            </a:r>
          </a:p>
        </p:txBody>
      </p:sp>
      <p:sp>
        <p:nvSpPr>
          <p:cNvPr id="1034" name="Text Box 90"/>
          <p:cNvSpPr txBox="1">
            <a:spLocks noChangeArrowheads="1"/>
          </p:cNvSpPr>
          <p:nvPr/>
        </p:nvSpPr>
        <p:spPr bwMode="auto">
          <a:xfrm>
            <a:off x="5451475" y="6210188"/>
            <a:ext cx="152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002" tIns="16001" rIns="32002" bIns="16001">
            <a:spAutoFit/>
          </a:bodyPr>
          <a:lstStyle>
            <a:lvl1pPr defTabSz="320675" eaLnBrk="0" hangingPunct="0">
              <a:defRPr>
                <a:solidFill>
                  <a:schemeClr val="tx1"/>
                </a:solidFill>
                <a:latin typeface="Arial" panose="020B0604020202020204" pitchFamily="34" charset="0"/>
              </a:defRPr>
            </a:lvl1pPr>
            <a:lvl2pPr marL="742950" indent="-285750" defTabSz="320675" eaLnBrk="0" hangingPunct="0">
              <a:defRPr>
                <a:solidFill>
                  <a:schemeClr val="tx1"/>
                </a:solidFill>
                <a:latin typeface="Arial" panose="020B0604020202020204" pitchFamily="34" charset="0"/>
              </a:defRPr>
            </a:lvl2pPr>
            <a:lvl3pPr marL="1143000" indent="-228600" defTabSz="320675" eaLnBrk="0" hangingPunct="0">
              <a:defRPr>
                <a:solidFill>
                  <a:schemeClr val="tx1"/>
                </a:solidFill>
                <a:latin typeface="Arial" panose="020B0604020202020204" pitchFamily="34" charset="0"/>
              </a:defRPr>
            </a:lvl3pPr>
            <a:lvl4pPr marL="1600200" indent="-228600" defTabSz="320675" eaLnBrk="0" hangingPunct="0">
              <a:defRPr>
                <a:solidFill>
                  <a:schemeClr val="tx1"/>
                </a:solidFill>
                <a:latin typeface="Arial" panose="020B0604020202020204" pitchFamily="34" charset="0"/>
              </a:defRPr>
            </a:lvl4pPr>
            <a:lvl5pPr marL="2057400" indent="-228600" defTabSz="320675" eaLnBrk="0" hangingPunct="0">
              <a:defRPr>
                <a:solidFill>
                  <a:schemeClr val="tx1"/>
                </a:solidFill>
                <a:latin typeface="Arial" panose="020B0604020202020204" pitchFamily="34" charset="0"/>
              </a:defRPr>
            </a:lvl5pPr>
            <a:lvl6pPr marL="2514600" indent="-228600" defTabSz="320675" eaLnBrk="0" fontAlgn="base" hangingPunct="0">
              <a:spcBef>
                <a:spcPct val="0"/>
              </a:spcBef>
              <a:spcAft>
                <a:spcPct val="0"/>
              </a:spcAft>
              <a:defRPr>
                <a:solidFill>
                  <a:schemeClr val="tx1"/>
                </a:solidFill>
                <a:latin typeface="Arial" panose="020B0604020202020204" pitchFamily="34" charset="0"/>
              </a:defRPr>
            </a:lvl6pPr>
            <a:lvl7pPr marL="2971800" indent="-228600" defTabSz="320675" eaLnBrk="0" fontAlgn="base" hangingPunct="0">
              <a:spcBef>
                <a:spcPct val="0"/>
              </a:spcBef>
              <a:spcAft>
                <a:spcPct val="0"/>
              </a:spcAft>
              <a:defRPr>
                <a:solidFill>
                  <a:schemeClr val="tx1"/>
                </a:solidFill>
                <a:latin typeface="Arial" panose="020B0604020202020204" pitchFamily="34" charset="0"/>
              </a:defRPr>
            </a:lvl7pPr>
            <a:lvl8pPr marL="3429000" indent="-228600" defTabSz="320675" eaLnBrk="0" fontAlgn="base" hangingPunct="0">
              <a:spcBef>
                <a:spcPct val="0"/>
              </a:spcBef>
              <a:spcAft>
                <a:spcPct val="0"/>
              </a:spcAft>
              <a:defRPr>
                <a:solidFill>
                  <a:schemeClr val="tx1"/>
                </a:solidFill>
                <a:latin typeface="Arial" panose="020B0604020202020204" pitchFamily="34" charset="0"/>
              </a:defRPr>
            </a:lvl8pPr>
            <a:lvl9pPr marL="3886200" indent="-228600" defTabSz="32067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100" b="1"/>
              <a:t>E</a:t>
            </a:r>
          </a:p>
        </p:txBody>
      </p:sp>
      <p:sp>
        <p:nvSpPr>
          <p:cNvPr id="1035" name="Text Box 91"/>
          <p:cNvSpPr txBox="1">
            <a:spLocks noChangeArrowheads="1"/>
          </p:cNvSpPr>
          <p:nvPr/>
        </p:nvSpPr>
        <p:spPr bwMode="auto">
          <a:xfrm>
            <a:off x="5178425" y="6210188"/>
            <a:ext cx="152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002" tIns="16001" rIns="32002" bIns="16001">
            <a:spAutoFit/>
          </a:bodyPr>
          <a:lstStyle>
            <a:lvl1pPr defTabSz="320675" eaLnBrk="0" hangingPunct="0">
              <a:defRPr>
                <a:solidFill>
                  <a:schemeClr val="tx1"/>
                </a:solidFill>
                <a:latin typeface="Arial" panose="020B0604020202020204" pitchFamily="34" charset="0"/>
              </a:defRPr>
            </a:lvl1pPr>
            <a:lvl2pPr marL="742950" indent="-285750" defTabSz="320675" eaLnBrk="0" hangingPunct="0">
              <a:defRPr>
                <a:solidFill>
                  <a:schemeClr val="tx1"/>
                </a:solidFill>
                <a:latin typeface="Arial" panose="020B0604020202020204" pitchFamily="34" charset="0"/>
              </a:defRPr>
            </a:lvl2pPr>
            <a:lvl3pPr marL="1143000" indent="-228600" defTabSz="320675" eaLnBrk="0" hangingPunct="0">
              <a:defRPr>
                <a:solidFill>
                  <a:schemeClr val="tx1"/>
                </a:solidFill>
                <a:latin typeface="Arial" panose="020B0604020202020204" pitchFamily="34" charset="0"/>
              </a:defRPr>
            </a:lvl3pPr>
            <a:lvl4pPr marL="1600200" indent="-228600" defTabSz="320675" eaLnBrk="0" hangingPunct="0">
              <a:defRPr>
                <a:solidFill>
                  <a:schemeClr val="tx1"/>
                </a:solidFill>
                <a:latin typeface="Arial" panose="020B0604020202020204" pitchFamily="34" charset="0"/>
              </a:defRPr>
            </a:lvl4pPr>
            <a:lvl5pPr marL="2057400" indent="-228600" defTabSz="320675" eaLnBrk="0" hangingPunct="0">
              <a:defRPr>
                <a:solidFill>
                  <a:schemeClr val="tx1"/>
                </a:solidFill>
                <a:latin typeface="Arial" panose="020B0604020202020204" pitchFamily="34" charset="0"/>
              </a:defRPr>
            </a:lvl5pPr>
            <a:lvl6pPr marL="2514600" indent="-228600" defTabSz="320675" eaLnBrk="0" fontAlgn="base" hangingPunct="0">
              <a:spcBef>
                <a:spcPct val="0"/>
              </a:spcBef>
              <a:spcAft>
                <a:spcPct val="0"/>
              </a:spcAft>
              <a:defRPr>
                <a:solidFill>
                  <a:schemeClr val="tx1"/>
                </a:solidFill>
                <a:latin typeface="Arial" panose="020B0604020202020204" pitchFamily="34" charset="0"/>
              </a:defRPr>
            </a:lvl6pPr>
            <a:lvl7pPr marL="2971800" indent="-228600" defTabSz="320675" eaLnBrk="0" fontAlgn="base" hangingPunct="0">
              <a:spcBef>
                <a:spcPct val="0"/>
              </a:spcBef>
              <a:spcAft>
                <a:spcPct val="0"/>
              </a:spcAft>
              <a:defRPr>
                <a:solidFill>
                  <a:schemeClr val="tx1"/>
                </a:solidFill>
                <a:latin typeface="Arial" panose="020B0604020202020204" pitchFamily="34" charset="0"/>
              </a:defRPr>
            </a:lvl7pPr>
            <a:lvl8pPr marL="3429000" indent="-228600" defTabSz="320675" eaLnBrk="0" fontAlgn="base" hangingPunct="0">
              <a:spcBef>
                <a:spcPct val="0"/>
              </a:spcBef>
              <a:spcAft>
                <a:spcPct val="0"/>
              </a:spcAft>
              <a:defRPr>
                <a:solidFill>
                  <a:schemeClr val="tx1"/>
                </a:solidFill>
                <a:latin typeface="Arial" panose="020B0604020202020204" pitchFamily="34" charset="0"/>
              </a:defRPr>
            </a:lvl8pPr>
            <a:lvl9pPr marL="3886200" indent="-228600" defTabSz="32067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100" b="1"/>
              <a:t>D</a:t>
            </a:r>
          </a:p>
        </p:txBody>
      </p:sp>
      <p:sp>
        <p:nvSpPr>
          <p:cNvPr id="1036" name="Text Box 97"/>
          <p:cNvSpPr txBox="1">
            <a:spLocks noChangeArrowheads="1"/>
          </p:cNvSpPr>
          <p:nvPr/>
        </p:nvSpPr>
        <p:spPr bwMode="auto">
          <a:xfrm rot="16200000">
            <a:off x="2940051" y="3659971"/>
            <a:ext cx="19716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002" tIns="16001" rIns="32002" bIns="16001">
            <a:spAutoFit/>
          </a:bodyPr>
          <a:lstStyle>
            <a:lvl1pPr defTabSz="320675" eaLnBrk="0" hangingPunct="0">
              <a:defRPr>
                <a:solidFill>
                  <a:schemeClr val="tx1"/>
                </a:solidFill>
                <a:latin typeface="Arial" panose="020B0604020202020204" pitchFamily="34" charset="0"/>
              </a:defRPr>
            </a:lvl1pPr>
            <a:lvl2pPr marL="742950" indent="-285750" defTabSz="320675" eaLnBrk="0" hangingPunct="0">
              <a:defRPr>
                <a:solidFill>
                  <a:schemeClr val="tx1"/>
                </a:solidFill>
                <a:latin typeface="Arial" panose="020B0604020202020204" pitchFamily="34" charset="0"/>
              </a:defRPr>
            </a:lvl2pPr>
            <a:lvl3pPr marL="1143000" indent="-228600" defTabSz="320675" eaLnBrk="0" hangingPunct="0">
              <a:defRPr>
                <a:solidFill>
                  <a:schemeClr val="tx1"/>
                </a:solidFill>
                <a:latin typeface="Arial" panose="020B0604020202020204" pitchFamily="34" charset="0"/>
              </a:defRPr>
            </a:lvl3pPr>
            <a:lvl4pPr marL="1600200" indent="-228600" defTabSz="320675" eaLnBrk="0" hangingPunct="0">
              <a:defRPr>
                <a:solidFill>
                  <a:schemeClr val="tx1"/>
                </a:solidFill>
                <a:latin typeface="Arial" panose="020B0604020202020204" pitchFamily="34" charset="0"/>
              </a:defRPr>
            </a:lvl4pPr>
            <a:lvl5pPr marL="2057400" indent="-228600" defTabSz="320675" eaLnBrk="0" hangingPunct="0">
              <a:defRPr>
                <a:solidFill>
                  <a:schemeClr val="tx1"/>
                </a:solidFill>
                <a:latin typeface="Arial" panose="020B0604020202020204" pitchFamily="34" charset="0"/>
              </a:defRPr>
            </a:lvl5pPr>
            <a:lvl6pPr marL="2514600" indent="-228600" defTabSz="320675" eaLnBrk="0" fontAlgn="base" hangingPunct="0">
              <a:spcBef>
                <a:spcPct val="0"/>
              </a:spcBef>
              <a:spcAft>
                <a:spcPct val="0"/>
              </a:spcAft>
              <a:defRPr>
                <a:solidFill>
                  <a:schemeClr val="tx1"/>
                </a:solidFill>
                <a:latin typeface="Arial" panose="020B0604020202020204" pitchFamily="34" charset="0"/>
              </a:defRPr>
            </a:lvl6pPr>
            <a:lvl7pPr marL="2971800" indent="-228600" defTabSz="320675" eaLnBrk="0" fontAlgn="base" hangingPunct="0">
              <a:spcBef>
                <a:spcPct val="0"/>
              </a:spcBef>
              <a:spcAft>
                <a:spcPct val="0"/>
              </a:spcAft>
              <a:defRPr>
                <a:solidFill>
                  <a:schemeClr val="tx1"/>
                </a:solidFill>
                <a:latin typeface="Arial" panose="020B0604020202020204" pitchFamily="34" charset="0"/>
              </a:defRPr>
            </a:lvl7pPr>
            <a:lvl8pPr marL="3429000" indent="-228600" defTabSz="320675" eaLnBrk="0" fontAlgn="base" hangingPunct="0">
              <a:spcBef>
                <a:spcPct val="0"/>
              </a:spcBef>
              <a:spcAft>
                <a:spcPct val="0"/>
              </a:spcAft>
              <a:defRPr>
                <a:solidFill>
                  <a:schemeClr val="tx1"/>
                </a:solidFill>
                <a:latin typeface="Arial" panose="020B0604020202020204" pitchFamily="34" charset="0"/>
              </a:defRPr>
            </a:lvl8pPr>
            <a:lvl9pPr marL="3886200" indent="-228600" defTabSz="32067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100" b="1"/>
              <a:t>Number of Patients</a:t>
            </a:r>
          </a:p>
        </p:txBody>
      </p:sp>
      <p:sp>
        <p:nvSpPr>
          <p:cNvPr id="1037" name="Rectangle 98"/>
          <p:cNvSpPr>
            <a:spLocks noChangeArrowheads="1"/>
          </p:cNvSpPr>
          <p:nvPr/>
        </p:nvSpPr>
        <p:spPr bwMode="auto">
          <a:xfrm>
            <a:off x="6341047" y="1566354"/>
            <a:ext cx="388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chemeClr val="accent1"/>
              </a:buClr>
              <a:buSzPct val="65000"/>
              <a:buFont typeface="Wingdings" panose="05000000000000000000" pitchFamily="2" charset="2"/>
              <a:buChar char="n"/>
            </a:pPr>
            <a:r>
              <a:rPr lang="en-US" altLang="en-US" sz="2800" dirty="0">
                <a:latin typeface="+mn-lt"/>
              </a:rPr>
              <a:t>First year</a:t>
            </a:r>
          </a:p>
          <a:p>
            <a:pPr eaLnBrk="1" hangingPunct="1">
              <a:buClr>
                <a:schemeClr val="accent1"/>
              </a:buClr>
              <a:buSzPct val="65000"/>
              <a:buFont typeface="Wingdings" panose="05000000000000000000" pitchFamily="2" charset="2"/>
              <a:buChar char="n"/>
            </a:pPr>
            <a:endParaRPr lang="en-US" altLang="en-US" sz="2800" dirty="0" smtClean="0">
              <a:latin typeface="+mn-lt"/>
            </a:endParaRPr>
          </a:p>
          <a:p>
            <a:pPr eaLnBrk="1" hangingPunct="1">
              <a:buClr>
                <a:schemeClr val="accent1"/>
              </a:buClr>
              <a:buSzPct val="65000"/>
              <a:buFont typeface="Wingdings" panose="05000000000000000000" pitchFamily="2" charset="2"/>
              <a:buChar char="n"/>
            </a:pPr>
            <a:endParaRPr lang="en-US" altLang="en-US" sz="2800" dirty="0">
              <a:latin typeface="+mn-lt"/>
            </a:endParaRPr>
          </a:p>
          <a:p>
            <a:pPr eaLnBrk="1" hangingPunct="1">
              <a:buClr>
                <a:schemeClr val="accent1"/>
              </a:buClr>
              <a:buSzPct val="65000"/>
              <a:buFont typeface="Wingdings" panose="05000000000000000000" pitchFamily="2" charset="2"/>
              <a:buChar char="n"/>
            </a:pPr>
            <a:r>
              <a:rPr lang="en-US" altLang="en-US" sz="2800" dirty="0">
                <a:latin typeface="+mn-lt"/>
              </a:rPr>
              <a:t>First month</a:t>
            </a:r>
          </a:p>
          <a:p>
            <a:pPr eaLnBrk="1" hangingPunct="1">
              <a:buClr>
                <a:schemeClr val="accent1"/>
              </a:buClr>
              <a:buSzPct val="65000"/>
              <a:buFont typeface="Wingdings" panose="05000000000000000000" pitchFamily="2" charset="2"/>
              <a:buChar char="n"/>
            </a:pPr>
            <a:endParaRPr lang="en-US" altLang="en-US" sz="2800" dirty="0" smtClean="0">
              <a:latin typeface="+mn-lt"/>
            </a:endParaRPr>
          </a:p>
          <a:p>
            <a:pPr eaLnBrk="1" hangingPunct="1">
              <a:buClr>
                <a:schemeClr val="accent1"/>
              </a:buClr>
              <a:buSzPct val="65000"/>
              <a:buFont typeface="Wingdings" panose="05000000000000000000" pitchFamily="2" charset="2"/>
              <a:buChar char="n"/>
            </a:pPr>
            <a:endParaRPr lang="en-US" altLang="en-US" sz="2800" dirty="0">
              <a:latin typeface="+mn-lt"/>
            </a:endParaRPr>
          </a:p>
          <a:p>
            <a:pPr eaLnBrk="1" hangingPunct="1">
              <a:buClr>
                <a:schemeClr val="accent1"/>
              </a:buClr>
              <a:buSzPct val="65000"/>
              <a:buFont typeface="Wingdings" panose="05000000000000000000" pitchFamily="2" charset="2"/>
              <a:buChar char="n"/>
            </a:pPr>
            <a:r>
              <a:rPr lang="en-US" altLang="en-US" sz="2800" dirty="0">
                <a:latin typeface="+mn-lt"/>
              </a:rPr>
              <a:t>Later in first year</a:t>
            </a:r>
          </a:p>
          <a:p>
            <a:pPr eaLnBrk="1" hangingPunct="1">
              <a:buClr>
                <a:schemeClr val="accent1"/>
              </a:buClr>
              <a:buSzPct val="65000"/>
              <a:buFont typeface="Wingdings" panose="05000000000000000000" pitchFamily="2" charset="2"/>
              <a:buChar char="n"/>
            </a:pPr>
            <a:endParaRPr lang="en-US" altLang="en-US" sz="2800" dirty="0" smtClean="0">
              <a:latin typeface="+mn-lt"/>
            </a:endParaRPr>
          </a:p>
          <a:p>
            <a:pPr eaLnBrk="1" hangingPunct="1">
              <a:buClr>
                <a:schemeClr val="accent1"/>
              </a:buClr>
              <a:buSzPct val="65000"/>
              <a:buFont typeface="Wingdings" panose="05000000000000000000" pitchFamily="2" charset="2"/>
              <a:buChar char="n"/>
            </a:pPr>
            <a:endParaRPr lang="en-US" altLang="en-US" sz="2800" dirty="0">
              <a:latin typeface="+mn-lt"/>
            </a:endParaRPr>
          </a:p>
          <a:p>
            <a:pPr eaLnBrk="1" hangingPunct="1">
              <a:buClr>
                <a:schemeClr val="accent1"/>
              </a:buClr>
              <a:buSzPct val="65000"/>
              <a:buFont typeface="Wingdings" panose="05000000000000000000" pitchFamily="2" charset="2"/>
              <a:buChar char="n"/>
            </a:pPr>
            <a:r>
              <a:rPr lang="en-US" altLang="en-US" sz="2800" dirty="0">
                <a:latin typeface="+mn-lt"/>
              </a:rPr>
              <a:t>Later in first 2 years</a:t>
            </a:r>
          </a:p>
        </p:txBody>
      </p:sp>
      <p:sp>
        <p:nvSpPr>
          <p:cNvPr id="1038" name="Text Box 99"/>
          <p:cNvSpPr txBox="1">
            <a:spLocks noChangeArrowheads="1"/>
          </p:cNvSpPr>
          <p:nvPr/>
        </p:nvSpPr>
        <p:spPr bwMode="auto">
          <a:xfrm>
            <a:off x="2082230" y="3044021"/>
            <a:ext cx="1524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002" tIns="16001" rIns="32002" bIns="16001">
            <a:spAutoFit/>
          </a:bodyPr>
          <a:lstStyle>
            <a:lvl1pPr defTabSz="320675" eaLnBrk="0" hangingPunct="0">
              <a:defRPr>
                <a:solidFill>
                  <a:schemeClr val="tx1"/>
                </a:solidFill>
                <a:latin typeface="Arial" panose="020B0604020202020204" pitchFamily="34" charset="0"/>
              </a:defRPr>
            </a:lvl1pPr>
            <a:lvl2pPr marL="742950" indent="-285750" defTabSz="320675" eaLnBrk="0" hangingPunct="0">
              <a:defRPr>
                <a:solidFill>
                  <a:schemeClr val="tx1"/>
                </a:solidFill>
                <a:latin typeface="Arial" panose="020B0604020202020204" pitchFamily="34" charset="0"/>
              </a:defRPr>
            </a:lvl2pPr>
            <a:lvl3pPr marL="1143000" indent="-228600" defTabSz="320675" eaLnBrk="0" hangingPunct="0">
              <a:defRPr>
                <a:solidFill>
                  <a:schemeClr val="tx1"/>
                </a:solidFill>
                <a:latin typeface="Arial" panose="020B0604020202020204" pitchFamily="34" charset="0"/>
              </a:defRPr>
            </a:lvl3pPr>
            <a:lvl4pPr marL="1600200" indent="-228600" defTabSz="320675" eaLnBrk="0" hangingPunct="0">
              <a:defRPr>
                <a:solidFill>
                  <a:schemeClr val="tx1"/>
                </a:solidFill>
                <a:latin typeface="Arial" panose="020B0604020202020204" pitchFamily="34" charset="0"/>
              </a:defRPr>
            </a:lvl4pPr>
            <a:lvl5pPr marL="2057400" indent="-228600" defTabSz="320675" eaLnBrk="0" hangingPunct="0">
              <a:defRPr>
                <a:solidFill>
                  <a:schemeClr val="tx1"/>
                </a:solidFill>
                <a:latin typeface="Arial" panose="020B0604020202020204" pitchFamily="34" charset="0"/>
              </a:defRPr>
            </a:lvl5pPr>
            <a:lvl6pPr marL="2514600" indent="-228600" defTabSz="320675" eaLnBrk="0" fontAlgn="base" hangingPunct="0">
              <a:spcBef>
                <a:spcPct val="0"/>
              </a:spcBef>
              <a:spcAft>
                <a:spcPct val="0"/>
              </a:spcAft>
              <a:defRPr>
                <a:solidFill>
                  <a:schemeClr val="tx1"/>
                </a:solidFill>
                <a:latin typeface="Arial" panose="020B0604020202020204" pitchFamily="34" charset="0"/>
              </a:defRPr>
            </a:lvl6pPr>
            <a:lvl7pPr marL="2971800" indent="-228600" defTabSz="320675" eaLnBrk="0" fontAlgn="base" hangingPunct="0">
              <a:spcBef>
                <a:spcPct val="0"/>
              </a:spcBef>
              <a:spcAft>
                <a:spcPct val="0"/>
              </a:spcAft>
              <a:defRPr>
                <a:solidFill>
                  <a:schemeClr val="tx1"/>
                </a:solidFill>
                <a:latin typeface="Arial" panose="020B0604020202020204" pitchFamily="34" charset="0"/>
              </a:defRPr>
            </a:lvl7pPr>
            <a:lvl8pPr marL="3429000" indent="-228600" defTabSz="320675" eaLnBrk="0" fontAlgn="base" hangingPunct="0">
              <a:spcBef>
                <a:spcPct val="0"/>
              </a:spcBef>
              <a:spcAft>
                <a:spcPct val="0"/>
              </a:spcAft>
              <a:defRPr>
                <a:solidFill>
                  <a:schemeClr val="tx1"/>
                </a:solidFill>
                <a:latin typeface="Arial" panose="020B0604020202020204" pitchFamily="34" charset="0"/>
              </a:defRPr>
            </a:lvl8pPr>
            <a:lvl9pPr marL="3886200" indent="-228600" defTabSz="32067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Vascular Malformation</a:t>
            </a:r>
          </a:p>
        </p:txBody>
      </p:sp>
      <p:sp>
        <p:nvSpPr>
          <p:cNvPr id="1039" name="Text Box 100"/>
          <p:cNvSpPr txBox="1">
            <a:spLocks noChangeArrowheads="1"/>
          </p:cNvSpPr>
          <p:nvPr/>
        </p:nvSpPr>
        <p:spPr bwMode="auto">
          <a:xfrm>
            <a:off x="2082230" y="1872893"/>
            <a:ext cx="1295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002" tIns="16001" rIns="32002" bIns="16001">
            <a:spAutoFit/>
          </a:bodyPr>
          <a:lstStyle>
            <a:lvl1pPr defTabSz="320675" eaLnBrk="0" hangingPunct="0">
              <a:defRPr>
                <a:solidFill>
                  <a:schemeClr val="tx1"/>
                </a:solidFill>
                <a:latin typeface="Arial" panose="020B0604020202020204" pitchFamily="34" charset="0"/>
              </a:defRPr>
            </a:lvl1pPr>
            <a:lvl2pPr marL="742950" indent="-285750" defTabSz="320675" eaLnBrk="0" hangingPunct="0">
              <a:defRPr>
                <a:solidFill>
                  <a:schemeClr val="tx1"/>
                </a:solidFill>
                <a:latin typeface="Arial" panose="020B0604020202020204" pitchFamily="34" charset="0"/>
              </a:defRPr>
            </a:lvl2pPr>
            <a:lvl3pPr marL="1143000" indent="-228600" defTabSz="320675" eaLnBrk="0" hangingPunct="0">
              <a:defRPr>
                <a:solidFill>
                  <a:schemeClr val="tx1"/>
                </a:solidFill>
                <a:latin typeface="Arial" panose="020B0604020202020204" pitchFamily="34" charset="0"/>
              </a:defRPr>
            </a:lvl3pPr>
            <a:lvl4pPr marL="1600200" indent="-228600" defTabSz="320675" eaLnBrk="0" hangingPunct="0">
              <a:defRPr>
                <a:solidFill>
                  <a:schemeClr val="tx1"/>
                </a:solidFill>
                <a:latin typeface="Arial" panose="020B0604020202020204" pitchFamily="34" charset="0"/>
              </a:defRPr>
            </a:lvl4pPr>
            <a:lvl5pPr marL="2057400" indent="-228600" defTabSz="320675" eaLnBrk="0" hangingPunct="0">
              <a:defRPr>
                <a:solidFill>
                  <a:schemeClr val="tx1"/>
                </a:solidFill>
                <a:latin typeface="Arial" panose="020B0604020202020204" pitchFamily="34" charset="0"/>
              </a:defRPr>
            </a:lvl5pPr>
            <a:lvl6pPr marL="2514600" indent="-228600" defTabSz="320675" eaLnBrk="0" fontAlgn="base" hangingPunct="0">
              <a:spcBef>
                <a:spcPct val="0"/>
              </a:spcBef>
              <a:spcAft>
                <a:spcPct val="0"/>
              </a:spcAft>
              <a:defRPr>
                <a:solidFill>
                  <a:schemeClr val="tx1"/>
                </a:solidFill>
                <a:latin typeface="Arial" panose="020B0604020202020204" pitchFamily="34" charset="0"/>
              </a:defRPr>
            </a:lvl6pPr>
            <a:lvl7pPr marL="2971800" indent="-228600" defTabSz="320675" eaLnBrk="0" fontAlgn="base" hangingPunct="0">
              <a:spcBef>
                <a:spcPct val="0"/>
              </a:spcBef>
              <a:spcAft>
                <a:spcPct val="0"/>
              </a:spcAft>
              <a:defRPr>
                <a:solidFill>
                  <a:schemeClr val="tx1"/>
                </a:solidFill>
                <a:latin typeface="Arial" panose="020B0604020202020204" pitchFamily="34" charset="0"/>
              </a:defRPr>
            </a:lvl7pPr>
            <a:lvl8pPr marL="3429000" indent="-228600" defTabSz="320675" eaLnBrk="0" fontAlgn="base" hangingPunct="0">
              <a:spcBef>
                <a:spcPct val="0"/>
              </a:spcBef>
              <a:spcAft>
                <a:spcPct val="0"/>
              </a:spcAft>
              <a:defRPr>
                <a:solidFill>
                  <a:schemeClr val="tx1"/>
                </a:solidFill>
                <a:latin typeface="Arial" panose="020B0604020202020204" pitchFamily="34" charset="0"/>
              </a:defRPr>
            </a:lvl8pPr>
            <a:lvl9pPr marL="3886200" indent="-228600" defTabSz="32067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Epidermal Nevus</a:t>
            </a:r>
          </a:p>
        </p:txBody>
      </p:sp>
      <p:sp>
        <p:nvSpPr>
          <p:cNvPr id="1040" name="Text Box 101"/>
          <p:cNvSpPr txBox="1">
            <a:spLocks noChangeArrowheads="1"/>
          </p:cNvSpPr>
          <p:nvPr/>
        </p:nvSpPr>
        <p:spPr bwMode="auto">
          <a:xfrm>
            <a:off x="2082230" y="5114813"/>
            <a:ext cx="14478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002" tIns="16001" rIns="32002" bIns="16001">
            <a:spAutoFit/>
          </a:bodyPr>
          <a:lstStyle>
            <a:lvl1pPr defTabSz="320675" eaLnBrk="0" hangingPunct="0">
              <a:defRPr>
                <a:solidFill>
                  <a:schemeClr val="tx1"/>
                </a:solidFill>
                <a:latin typeface="Arial" panose="020B0604020202020204" pitchFamily="34" charset="0"/>
              </a:defRPr>
            </a:lvl1pPr>
            <a:lvl2pPr marL="742950" indent="-285750" defTabSz="320675" eaLnBrk="0" hangingPunct="0">
              <a:defRPr>
                <a:solidFill>
                  <a:schemeClr val="tx1"/>
                </a:solidFill>
                <a:latin typeface="Arial" panose="020B0604020202020204" pitchFamily="34" charset="0"/>
              </a:defRPr>
            </a:lvl2pPr>
            <a:lvl3pPr marL="1143000" indent="-228600" defTabSz="320675" eaLnBrk="0" hangingPunct="0">
              <a:defRPr>
                <a:solidFill>
                  <a:schemeClr val="tx1"/>
                </a:solidFill>
                <a:latin typeface="Arial" panose="020B0604020202020204" pitchFamily="34" charset="0"/>
              </a:defRPr>
            </a:lvl3pPr>
            <a:lvl4pPr marL="1600200" indent="-228600" defTabSz="320675" eaLnBrk="0" hangingPunct="0">
              <a:defRPr>
                <a:solidFill>
                  <a:schemeClr val="tx1"/>
                </a:solidFill>
                <a:latin typeface="Arial" panose="020B0604020202020204" pitchFamily="34" charset="0"/>
              </a:defRPr>
            </a:lvl4pPr>
            <a:lvl5pPr marL="2057400" indent="-228600" defTabSz="320675" eaLnBrk="0" hangingPunct="0">
              <a:defRPr>
                <a:solidFill>
                  <a:schemeClr val="tx1"/>
                </a:solidFill>
                <a:latin typeface="Arial" panose="020B0604020202020204" pitchFamily="34" charset="0"/>
              </a:defRPr>
            </a:lvl5pPr>
            <a:lvl6pPr marL="2514600" indent="-228600" defTabSz="320675" eaLnBrk="0" fontAlgn="base" hangingPunct="0">
              <a:spcBef>
                <a:spcPct val="0"/>
              </a:spcBef>
              <a:spcAft>
                <a:spcPct val="0"/>
              </a:spcAft>
              <a:defRPr>
                <a:solidFill>
                  <a:schemeClr val="tx1"/>
                </a:solidFill>
                <a:latin typeface="Arial" panose="020B0604020202020204" pitchFamily="34" charset="0"/>
              </a:defRPr>
            </a:lvl6pPr>
            <a:lvl7pPr marL="2971800" indent="-228600" defTabSz="320675" eaLnBrk="0" fontAlgn="base" hangingPunct="0">
              <a:spcBef>
                <a:spcPct val="0"/>
              </a:spcBef>
              <a:spcAft>
                <a:spcPct val="0"/>
              </a:spcAft>
              <a:defRPr>
                <a:solidFill>
                  <a:schemeClr val="tx1"/>
                </a:solidFill>
                <a:latin typeface="Arial" panose="020B0604020202020204" pitchFamily="34" charset="0"/>
              </a:defRPr>
            </a:lvl7pPr>
            <a:lvl8pPr marL="3429000" indent="-228600" defTabSz="320675" eaLnBrk="0" fontAlgn="base" hangingPunct="0">
              <a:spcBef>
                <a:spcPct val="0"/>
              </a:spcBef>
              <a:spcAft>
                <a:spcPct val="0"/>
              </a:spcAft>
              <a:defRPr>
                <a:solidFill>
                  <a:schemeClr val="tx1"/>
                </a:solidFill>
                <a:latin typeface="Arial" panose="020B0604020202020204" pitchFamily="34" charset="0"/>
              </a:defRPr>
            </a:lvl8pPr>
            <a:lvl9pPr marL="3886200" indent="-228600" defTabSz="32067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Connective Tissue Nevus</a:t>
            </a:r>
          </a:p>
        </p:txBody>
      </p:sp>
      <p:sp>
        <p:nvSpPr>
          <p:cNvPr id="1041" name="Text Box 102"/>
          <p:cNvSpPr txBox="1">
            <a:spLocks noChangeArrowheads="1"/>
          </p:cNvSpPr>
          <p:nvPr/>
        </p:nvSpPr>
        <p:spPr bwMode="auto">
          <a:xfrm>
            <a:off x="2082230" y="4216736"/>
            <a:ext cx="9906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002" tIns="16001" rIns="32002" bIns="16001">
            <a:spAutoFit/>
          </a:bodyPr>
          <a:lstStyle>
            <a:lvl1pPr defTabSz="320675" eaLnBrk="0" hangingPunct="0">
              <a:defRPr>
                <a:solidFill>
                  <a:schemeClr val="tx1"/>
                </a:solidFill>
                <a:latin typeface="Arial" panose="020B0604020202020204" pitchFamily="34" charset="0"/>
              </a:defRPr>
            </a:lvl1pPr>
            <a:lvl2pPr marL="742950" indent="-285750" defTabSz="320675" eaLnBrk="0" hangingPunct="0">
              <a:defRPr>
                <a:solidFill>
                  <a:schemeClr val="tx1"/>
                </a:solidFill>
                <a:latin typeface="Arial" panose="020B0604020202020204" pitchFamily="34" charset="0"/>
              </a:defRPr>
            </a:lvl2pPr>
            <a:lvl3pPr marL="1143000" indent="-228600" defTabSz="320675" eaLnBrk="0" hangingPunct="0">
              <a:defRPr>
                <a:solidFill>
                  <a:schemeClr val="tx1"/>
                </a:solidFill>
                <a:latin typeface="Arial" panose="020B0604020202020204" pitchFamily="34" charset="0"/>
              </a:defRPr>
            </a:lvl3pPr>
            <a:lvl4pPr marL="1600200" indent="-228600" defTabSz="320675" eaLnBrk="0" hangingPunct="0">
              <a:defRPr>
                <a:solidFill>
                  <a:schemeClr val="tx1"/>
                </a:solidFill>
                <a:latin typeface="Arial" panose="020B0604020202020204" pitchFamily="34" charset="0"/>
              </a:defRPr>
            </a:lvl4pPr>
            <a:lvl5pPr marL="2057400" indent="-228600" defTabSz="320675" eaLnBrk="0" hangingPunct="0">
              <a:defRPr>
                <a:solidFill>
                  <a:schemeClr val="tx1"/>
                </a:solidFill>
                <a:latin typeface="Arial" panose="020B0604020202020204" pitchFamily="34" charset="0"/>
              </a:defRPr>
            </a:lvl5pPr>
            <a:lvl6pPr marL="2514600" indent="-228600" defTabSz="320675" eaLnBrk="0" fontAlgn="base" hangingPunct="0">
              <a:spcBef>
                <a:spcPct val="0"/>
              </a:spcBef>
              <a:spcAft>
                <a:spcPct val="0"/>
              </a:spcAft>
              <a:defRPr>
                <a:solidFill>
                  <a:schemeClr val="tx1"/>
                </a:solidFill>
                <a:latin typeface="Arial" panose="020B0604020202020204" pitchFamily="34" charset="0"/>
              </a:defRPr>
            </a:lvl6pPr>
            <a:lvl7pPr marL="2971800" indent="-228600" defTabSz="320675" eaLnBrk="0" fontAlgn="base" hangingPunct="0">
              <a:spcBef>
                <a:spcPct val="0"/>
              </a:spcBef>
              <a:spcAft>
                <a:spcPct val="0"/>
              </a:spcAft>
              <a:defRPr>
                <a:solidFill>
                  <a:schemeClr val="tx1"/>
                </a:solidFill>
                <a:latin typeface="Arial" panose="020B0604020202020204" pitchFamily="34" charset="0"/>
              </a:defRPr>
            </a:lvl7pPr>
            <a:lvl8pPr marL="3429000" indent="-228600" defTabSz="320675" eaLnBrk="0" fontAlgn="base" hangingPunct="0">
              <a:spcBef>
                <a:spcPct val="0"/>
              </a:spcBef>
              <a:spcAft>
                <a:spcPct val="0"/>
              </a:spcAft>
              <a:defRPr>
                <a:solidFill>
                  <a:schemeClr val="tx1"/>
                </a:solidFill>
                <a:latin typeface="Arial" panose="020B0604020202020204" pitchFamily="34" charset="0"/>
              </a:defRPr>
            </a:lvl8pPr>
            <a:lvl9pPr marL="3886200" indent="-228600" defTabSz="32067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Lipoma</a:t>
            </a:r>
          </a:p>
        </p:txBody>
      </p:sp>
      <p:sp>
        <p:nvSpPr>
          <p:cNvPr id="18" name="TextBox 17"/>
          <p:cNvSpPr txBox="1"/>
          <p:nvPr/>
        </p:nvSpPr>
        <p:spPr>
          <a:xfrm>
            <a:off x="7511906" y="6315886"/>
            <a:ext cx="4539679" cy="369332"/>
          </a:xfrm>
          <a:prstGeom prst="rect">
            <a:avLst/>
          </a:prstGeom>
          <a:noFill/>
        </p:spPr>
        <p:txBody>
          <a:bodyPr wrap="square" rtlCol="0">
            <a:spAutoFit/>
          </a:bodyPr>
          <a:lstStyle/>
          <a:p>
            <a:r>
              <a:rPr lang="en-US" dirty="0"/>
              <a:t>J Am </a:t>
            </a:r>
            <a:r>
              <a:rPr lang="en-US" dirty="0" err="1"/>
              <a:t>Acad</a:t>
            </a:r>
            <a:r>
              <a:rPr lang="en-US" dirty="0"/>
              <a:t> </a:t>
            </a:r>
            <a:r>
              <a:rPr lang="en-US" dirty="0" err="1" smtClean="0"/>
              <a:t>Dermatol</a:t>
            </a:r>
            <a:r>
              <a:rPr lang="en-US" dirty="0" smtClean="0"/>
              <a:t>. 2005;52:834-8</a:t>
            </a:r>
            <a:endParaRPr lang="en-US" dirty="0"/>
          </a:p>
        </p:txBody>
      </p:sp>
    </p:spTree>
    <p:extLst>
      <p:ext uri="{BB962C8B-B14F-4D97-AF65-F5344CB8AC3E}">
        <p14:creationId xmlns:p14="http://schemas.microsoft.com/office/powerpoint/2010/main" val="184402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Rectangle 2"/>
          <p:cNvSpPr>
            <a:spLocks noGrp="1" noChangeArrowheads="1"/>
          </p:cNvSpPr>
          <p:nvPr>
            <p:ph type="title"/>
          </p:nvPr>
        </p:nvSpPr>
        <p:spPr/>
        <p:txBody>
          <a:bodyPr/>
          <a:lstStyle/>
          <a:p>
            <a:pPr eaLnBrk="1" hangingPunct="1"/>
            <a:r>
              <a:rPr lang="en-US" altLang="en-US" dirty="0" smtClean="0"/>
              <a:t>Later new arrivals</a:t>
            </a:r>
          </a:p>
        </p:txBody>
      </p:sp>
      <p:graphicFrame>
        <p:nvGraphicFramePr>
          <p:cNvPr id="2050" name="Object 75"/>
          <p:cNvGraphicFramePr>
            <a:graphicFrameLocks noChangeAspect="1"/>
          </p:cNvGraphicFramePr>
          <p:nvPr>
            <p:extLst>
              <p:ext uri="{D42A27DB-BD31-4B8C-83A1-F6EECF244321}">
                <p14:modId xmlns:p14="http://schemas.microsoft.com/office/powerpoint/2010/main" val="2432459031"/>
              </p:ext>
            </p:extLst>
          </p:nvPr>
        </p:nvGraphicFramePr>
        <p:xfrm>
          <a:off x="4191001" y="5008450"/>
          <a:ext cx="1558925" cy="1071562"/>
        </p:xfrm>
        <a:graphic>
          <a:graphicData uri="http://schemas.openxmlformats.org/presentationml/2006/ole">
            <mc:AlternateContent xmlns:mc="http://schemas.openxmlformats.org/markup-compatibility/2006">
              <mc:Choice xmlns:v="urn:schemas-microsoft-com:vml" Requires="v">
                <p:oleObj spid="_x0000_s2394" name="Chart" r:id="rId3" imgW="4677156" imgH="2714854" progId="Excel.Chart.8">
                  <p:embed/>
                </p:oleObj>
              </mc:Choice>
              <mc:Fallback>
                <p:oleObj name="Chart" r:id="rId3" imgW="4677156" imgH="2714854" progId="Excel.Chart.8">
                  <p:embed/>
                  <p:pic>
                    <p:nvPicPr>
                      <p:cNvPr id="0" name=""/>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1" y="5008450"/>
                        <a:ext cx="1558925" cy="107156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1" name="Object 77"/>
          <p:cNvGraphicFramePr>
            <a:graphicFrameLocks noChangeAspect="1"/>
          </p:cNvGraphicFramePr>
          <p:nvPr>
            <p:extLst>
              <p:ext uri="{D42A27DB-BD31-4B8C-83A1-F6EECF244321}">
                <p14:modId xmlns:p14="http://schemas.microsoft.com/office/powerpoint/2010/main" val="1495741414"/>
              </p:ext>
            </p:extLst>
          </p:nvPr>
        </p:nvGraphicFramePr>
        <p:xfrm>
          <a:off x="4191001" y="1614130"/>
          <a:ext cx="1558925" cy="1071562"/>
        </p:xfrm>
        <a:graphic>
          <a:graphicData uri="http://schemas.openxmlformats.org/presentationml/2006/ole">
            <mc:AlternateContent xmlns:mc="http://schemas.openxmlformats.org/markup-compatibility/2006">
              <mc:Choice xmlns:v="urn:schemas-microsoft-com:vml" Requires="v">
                <p:oleObj spid="_x0000_s2395" name="Chart" r:id="rId5" imgW="4677156" imgH="2714854" progId="Excel.Chart.8">
                  <p:embed/>
                </p:oleObj>
              </mc:Choice>
              <mc:Fallback>
                <p:oleObj name="Chart" r:id="rId5" imgW="4677156" imgH="2714854" progId="Excel.Chart.8">
                  <p:embed/>
                  <p:pic>
                    <p:nvPicPr>
                      <p:cNvPr id="0" name=""/>
                      <p:cNvPicPr>
                        <a:picLocks noRot="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1" y="1614130"/>
                        <a:ext cx="1558925" cy="107156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2" name="Object 82"/>
          <p:cNvGraphicFramePr>
            <a:graphicFrameLocks noChangeAspect="1"/>
          </p:cNvGraphicFramePr>
          <p:nvPr>
            <p:extLst>
              <p:ext uri="{D42A27DB-BD31-4B8C-83A1-F6EECF244321}">
                <p14:modId xmlns:p14="http://schemas.microsoft.com/office/powerpoint/2010/main" val="1099211521"/>
              </p:ext>
            </p:extLst>
          </p:nvPr>
        </p:nvGraphicFramePr>
        <p:xfrm>
          <a:off x="4191001" y="2745570"/>
          <a:ext cx="1558925" cy="1071562"/>
        </p:xfrm>
        <a:graphic>
          <a:graphicData uri="http://schemas.openxmlformats.org/presentationml/2006/ole">
            <mc:AlternateContent xmlns:mc="http://schemas.openxmlformats.org/markup-compatibility/2006">
              <mc:Choice xmlns:v="urn:schemas-microsoft-com:vml" Requires="v">
                <p:oleObj spid="_x0000_s2396" name="Chart" r:id="rId7" imgW="4677156" imgH="2714854" progId="Excel.Chart.8">
                  <p:embed/>
                </p:oleObj>
              </mc:Choice>
              <mc:Fallback>
                <p:oleObj name="Chart" r:id="rId7" imgW="4677156" imgH="2714854" progId="Excel.Chart.8">
                  <p:embed/>
                  <p:pic>
                    <p:nvPicPr>
                      <p:cNvPr id="0" name=""/>
                      <p:cNvPicPr>
                        <a:picLocks noRot="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1" y="2745570"/>
                        <a:ext cx="1558925" cy="107156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053" name="Object 85"/>
          <p:cNvGraphicFramePr>
            <a:graphicFrameLocks noChangeAspect="1"/>
          </p:cNvGraphicFramePr>
          <p:nvPr>
            <p:extLst>
              <p:ext uri="{D42A27DB-BD31-4B8C-83A1-F6EECF244321}">
                <p14:modId xmlns:p14="http://schemas.microsoft.com/office/powerpoint/2010/main" val="3046114771"/>
              </p:ext>
            </p:extLst>
          </p:nvPr>
        </p:nvGraphicFramePr>
        <p:xfrm>
          <a:off x="4191001" y="3877010"/>
          <a:ext cx="1558925" cy="1071562"/>
        </p:xfrm>
        <a:graphic>
          <a:graphicData uri="http://schemas.openxmlformats.org/presentationml/2006/ole">
            <mc:AlternateContent xmlns:mc="http://schemas.openxmlformats.org/markup-compatibility/2006">
              <mc:Choice xmlns:v="urn:schemas-microsoft-com:vml" Requires="v">
                <p:oleObj spid="_x0000_s2397" name="Chart" r:id="rId9" imgW="4677156" imgH="2714854" progId="Excel.Chart.8">
                  <p:embed/>
                </p:oleObj>
              </mc:Choice>
              <mc:Fallback>
                <p:oleObj name="Chart" r:id="rId9" imgW="4677156" imgH="2714854" progId="Excel.Chart.8">
                  <p:embed/>
                  <p:pic>
                    <p:nvPicPr>
                      <p:cNvPr id="0" name=""/>
                      <p:cNvPicPr>
                        <a:picLocks noRot="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1" y="3877010"/>
                        <a:ext cx="1558925" cy="107156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5" name="Text Box 92"/>
          <p:cNvSpPr txBox="1">
            <a:spLocks noChangeArrowheads="1"/>
          </p:cNvSpPr>
          <p:nvPr/>
        </p:nvSpPr>
        <p:spPr bwMode="auto">
          <a:xfrm>
            <a:off x="4470400" y="6208601"/>
            <a:ext cx="533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002" tIns="16001" rIns="32002" bIns="16001">
            <a:spAutoFit/>
          </a:bodyPr>
          <a:lstStyle>
            <a:lvl1pPr defTabSz="320675" eaLnBrk="0" hangingPunct="0">
              <a:defRPr>
                <a:solidFill>
                  <a:schemeClr val="tx1"/>
                </a:solidFill>
                <a:latin typeface="Arial" panose="020B0604020202020204" pitchFamily="34" charset="0"/>
              </a:defRPr>
            </a:lvl1pPr>
            <a:lvl2pPr marL="742950" indent="-285750" defTabSz="320675" eaLnBrk="0" hangingPunct="0">
              <a:defRPr>
                <a:solidFill>
                  <a:schemeClr val="tx1"/>
                </a:solidFill>
                <a:latin typeface="Arial" panose="020B0604020202020204" pitchFamily="34" charset="0"/>
              </a:defRPr>
            </a:lvl2pPr>
            <a:lvl3pPr marL="1143000" indent="-228600" defTabSz="320675" eaLnBrk="0" hangingPunct="0">
              <a:defRPr>
                <a:solidFill>
                  <a:schemeClr val="tx1"/>
                </a:solidFill>
                <a:latin typeface="Arial" panose="020B0604020202020204" pitchFamily="34" charset="0"/>
              </a:defRPr>
            </a:lvl3pPr>
            <a:lvl4pPr marL="1600200" indent="-228600" defTabSz="320675" eaLnBrk="0" hangingPunct="0">
              <a:defRPr>
                <a:solidFill>
                  <a:schemeClr val="tx1"/>
                </a:solidFill>
                <a:latin typeface="Arial" panose="020B0604020202020204" pitchFamily="34" charset="0"/>
              </a:defRPr>
            </a:lvl4pPr>
            <a:lvl5pPr marL="2057400" indent="-228600" defTabSz="320675" eaLnBrk="0" hangingPunct="0">
              <a:defRPr>
                <a:solidFill>
                  <a:schemeClr val="tx1"/>
                </a:solidFill>
                <a:latin typeface="Arial" panose="020B0604020202020204" pitchFamily="34" charset="0"/>
              </a:defRPr>
            </a:lvl5pPr>
            <a:lvl6pPr marL="2514600" indent="-228600" defTabSz="320675" eaLnBrk="0" fontAlgn="base" hangingPunct="0">
              <a:spcBef>
                <a:spcPct val="0"/>
              </a:spcBef>
              <a:spcAft>
                <a:spcPct val="0"/>
              </a:spcAft>
              <a:defRPr>
                <a:solidFill>
                  <a:schemeClr val="tx1"/>
                </a:solidFill>
                <a:latin typeface="Arial" panose="020B0604020202020204" pitchFamily="34" charset="0"/>
              </a:defRPr>
            </a:lvl6pPr>
            <a:lvl7pPr marL="2971800" indent="-228600" defTabSz="320675" eaLnBrk="0" fontAlgn="base" hangingPunct="0">
              <a:spcBef>
                <a:spcPct val="0"/>
              </a:spcBef>
              <a:spcAft>
                <a:spcPct val="0"/>
              </a:spcAft>
              <a:defRPr>
                <a:solidFill>
                  <a:schemeClr val="tx1"/>
                </a:solidFill>
                <a:latin typeface="Arial" panose="020B0604020202020204" pitchFamily="34" charset="0"/>
              </a:defRPr>
            </a:lvl7pPr>
            <a:lvl8pPr marL="3429000" indent="-228600" defTabSz="320675" eaLnBrk="0" fontAlgn="base" hangingPunct="0">
              <a:spcBef>
                <a:spcPct val="0"/>
              </a:spcBef>
              <a:spcAft>
                <a:spcPct val="0"/>
              </a:spcAft>
              <a:defRPr>
                <a:solidFill>
                  <a:schemeClr val="tx1"/>
                </a:solidFill>
                <a:latin typeface="Arial" panose="020B0604020202020204" pitchFamily="34" charset="0"/>
              </a:defRPr>
            </a:lvl8pPr>
            <a:lvl9pPr marL="3886200" indent="-228600" defTabSz="32067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100" b="1"/>
              <a:t>None</a:t>
            </a:r>
          </a:p>
        </p:txBody>
      </p:sp>
      <p:sp>
        <p:nvSpPr>
          <p:cNvPr id="2056" name="Text Box 93"/>
          <p:cNvSpPr txBox="1">
            <a:spLocks noChangeArrowheads="1"/>
          </p:cNvSpPr>
          <p:nvPr/>
        </p:nvSpPr>
        <p:spPr bwMode="auto">
          <a:xfrm>
            <a:off x="5156200" y="6208601"/>
            <a:ext cx="406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002" tIns="16001" rIns="32002" bIns="16001">
            <a:spAutoFit/>
          </a:bodyPr>
          <a:lstStyle>
            <a:lvl1pPr defTabSz="320675" eaLnBrk="0" hangingPunct="0">
              <a:defRPr>
                <a:solidFill>
                  <a:schemeClr val="tx1"/>
                </a:solidFill>
                <a:latin typeface="Arial" panose="020B0604020202020204" pitchFamily="34" charset="0"/>
              </a:defRPr>
            </a:lvl1pPr>
            <a:lvl2pPr marL="742950" indent="-285750" defTabSz="320675" eaLnBrk="0" hangingPunct="0">
              <a:defRPr>
                <a:solidFill>
                  <a:schemeClr val="tx1"/>
                </a:solidFill>
                <a:latin typeface="Arial" panose="020B0604020202020204" pitchFamily="34" charset="0"/>
              </a:defRPr>
            </a:lvl2pPr>
            <a:lvl3pPr marL="1143000" indent="-228600" defTabSz="320675" eaLnBrk="0" hangingPunct="0">
              <a:defRPr>
                <a:solidFill>
                  <a:schemeClr val="tx1"/>
                </a:solidFill>
                <a:latin typeface="Arial" panose="020B0604020202020204" pitchFamily="34" charset="0"/>
              </a:defRPr>
            </a:lvl3pPr>
            <a:lvl4pPr marL="1600200" indent="-228600" defTabSz="320675" eaLnBrk="0" hangingPunct="0">
              <a:defRPr>
                <a:solidFill>
                  <a:schemeClr val="tx1"/>
                </a:solidFill>
                <a:latin typeface="Arial" panose="020B0604020202020204" pitchFamily="34" charset="0"/>
              </a:defRPr>
            </a:lvl4pPr>
            <a:lvl5pPr marL="2057400" indent="-228600" defTabSz="320675" eaLnBrk="0" hangingPunct="0">
              <a:defRPr>
                <a:solidFill>
                  <a:schemeClr val="tx1"/>
                </a:solidFill>
                <a:latin typeface="Arial" panose="020B0604020202020204" pitchFamily="34" charset="0"/>
              </a:defRPr>
            </a:lvl5pPr>
            <a:lvl6pPr marL="2514600" indent="-228600" defTabSz="320675" eaLnBrk="0" fontAlgn="base" hangingPunct="0">
              <a:spcBef>
                <a:spcPct val="0"/>
              </a:spcBef>
              <a:spcAft>
                <a:spcPct val="0"/>
              </a:spcAft>
              <a:defRPr>
                <a:solidFill>
                  <a:schemeClr val="tx1"/>
                </a:solidFill>
                <a:latin typeface="Arial" panose="020B0604020202020204" pitchFamily="34" charset="0"/>
              </a:defRPr>
            </a:lvl6pPr>
            <a:lvl7pPr marL="2971800" indent="-228600" defTabSz="320675" eaLnBrk="0" fontAlgn="base" hangingPunct="0">
              <a:spcBef>
                <a:spcPct val="0"/>
              </a:spcBef>
              <a:spcAft>
                <a:spcPct val="0"/>
              </a:spcAft>
              <a:defRPr>
                <a:solidFill>
                  <a:schemeClr val="tx1"/>
                </a:solidFill>
                <a:latin typeface="Arial" panose="020B0604020202020204" pitchFamily="34" charset="0"/>
              </a:defRPr>
            </a:lvl7pPr>
            <a:lvl8pPr marL="3429000" indent="-228600" defTabSz="320675" eaLnBrk="0" fontAlgn="base" hangingPunct="0">
              <a:spcBef>
                <a:spcPct val="0"/>
              </a:spcBef>
              <a:spcAft>
                <a:spcPct val="0"/>
              </a:spcAft>
              <a:defRPr>
                <a:solidFill>
                  <a:schemeClr val="tx1"/>
                </a:solidFill>
                <a:latin typeface="Arial" panose="020B0604020202020204" pitchFamily="34" charset="0"/>
              </a:defRPr>
            </a:lvl8pPr>
            <a:lvl9pPr marL="3886200" indent="-228600" defTabSz="32067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100" b="1"/>
              <a:t>New</a:t>
            </a:r>
          </a:p>
        </p:txBody>
      </p:sp>
      <p:sp>
        <p:nvSpPr>
          <p:cNvPr id="2057" name="Text Box 97"/>
          <p:cNvSpPr txBox="1">
            <a:spLocks noChangeArrowheads="1"/>
          </p:cNvSpPr>
          <p:nvPr/>
        </p:nvSpPr>
        <p:spPr bwMode="auto">
          <a:xfrm rot="16200000">
            <a:off x="2914651" y="3658383"/>
            <a:ext cx="19716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002" tIns="16001" rIns="32002" bIns="16001">
            <a:spAutoFit/>
          </a:bodyPr>
          <a:lstStyle>
            <a:lvl1pPr defTabSz="320675" eaLnBrk="0" hangingPunct="0">
              <a:defRPr>
                <a:solidFill>
                  <a:schemeClr val="tx1"/>
                </a:solidFill>
                <a:latin typeface="Arial" panose="020B0604020202020204" pitchFamily="34" charset="0"/>
              </a:defRPr>
            </a:lvl1pPr>
            <a:lvl2pPr marL="742950" indent="-285750" defTabSz="320675" eaLnBrk="0" hangingPunct="0">
              <a:defRPr>
                <a:solidFill>
                  <a:schemeClr val="tx1"/>
                </a:solidFill>
                <a:latin typeface="Arial" panose="020B0604020202020204" pitchFamily="34" charset="0"/>
              </a:defRPr>
            </a:lvl2pPr>
            <a:lvl3pPr marL="1143000" indent="-228600" defTabSz="320675" eaLnBrk="0" hangingPunct="0">
              <a:defRPr>
                <a:solidFill>
                  <a:schemeClr val="tx1"/>
                </a:solidFill>
                <a:latin typeface="Arial" panose="020B0604020202020204" pitchFamily="34" charset="0"/>
              </a:defRPr>
            </a:lvl3pPr>
            <a:lvl4pPr marL="1600200" indent="-228600" defTabSz="320675" eaLnBrk="0" hangingPunct="0">
              <a:defRPr>
                <a:solidFill>
                  <a:schemeClr val="tx1"/>
                </a:solidFill>
                <a:latin typeface="Arial" panose="020B0604020202020204" pitchFamily="34" charset="0"/>
              </a:defRPr>
            </a:lvl4pPr>
            <a:lvl5pPr marL="2057400" indent="-228600" defTabSz="320675" eaLnBrk="0" hangingPunct="0">
              <a:defRPr>
                <a:solidFill>
                  <a:schemeClr val="tx1"/>
                </a:solidFill>
                <a:latin typeface="Arial" panose="020B0604020202020204" pitchFamily="34" charset="0"/>
              </a:defRPr>
            </a:lvl5pPr>
            <a:lvl6pPr marL="2514600" indent="-228600" defTabSz="320675" eaLnBrk="0" fontAlgn="base" hangingPunct="0">
              <a:spcBef>
                <a:spcPct val="0"/>
              </a:spcBef>
              <a:spcAft>
                <a:spcPct val="0"/>
              </a:spcAft>
              <a:defRPr>
                <a:solidFill>
                  <a:schemeClr val="tx1"/>
                </a:solidFill>
                <a:latin typeface="Arial" panose="020B0604020202020204" pitchFamily="34" charset="0"/>
              </a:defRPr>
            </a:lvl6pPr>
            <a:lvl7pPr marL="2971800" indent="-228600" defTabSz="320675" eaLnBrk="0" fontAlgn="base" hangingPunct="0">
              <a:spcBef>
                <a:spcPct val="0"/>
              </a:spcBef>
              <a:spcAft>
                <a:spcPct val="0"/>
              </a:spcAft>
              <a:defRPr>
                <a:solidFill>
                  <a:schemeClr val="tx1"/>
                </a:solidFill>
                <a:latin typeface="Arial" panose="020B0604020202020204" pitchFamily="34" charset="0"/>
              </a:defRPr>
            </a:lvl7pPr>
            <a:lvl8pPr marL="3429000" indent="-228600" defTabSz="320675" eaLnBrk="0" fontAlgn="base" hangingPunct="0">
              <a:spcBef>
                <a:spcPct val="0"/>
              </a:spcBef>
              <a:spcAft>
                <a:spcPct val="0"/>
              </a:spcAft>
              <a:defRPr>
                <a:solidFill>
                  <a:schemeClr val="tx1"/>
                </a:solidFill>
                <a:latin typeface="Arial" panose="020B0604020202020204" pitchFamily="34" charset="0"/>
              </a:defRPr>
            </a:lvl8pPr>
            <a:lvl9pPr marL="3886200" indent="-228600" defTabSz="32067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100" b="1"/>
              <a:t>Number of Patients</a:t>
            </a:r>
          </a:p>
        </p:txBody>
      </p:sp>
      <p:sp>
        <p:nvSpPr>
          <p:cNvPr id="2058" name="Rectangle 98"/>
          <p:cNvSpPr>
            <a:spLocks noChangeArrowheads="1"/>
          </p:cNvSpPr>
          <p:nvPr/>
        </p:nvSpPr>
        <p:spPr bwMode="auto">
          <a:xfrm>
            <a:off x="6304052" y="1614130"/>
            <a:ext cx="3886200" cy="4535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chemeClr val="accent1"/>
              </a:buClr>
              <a:buSzPct val="65000"/>
              <a:buFont typeface="Wingdings" panose="05000000000000000000" pitchFamily="2" charset="2"/>
              <a:buChar char="n"/>
            </a:pPr>
            <a:r>
              <a:rPr lang="en-US" altLang="en-US" sz="2800" dirty="0" smtClean="0">
                <a:latin typeface="+mn-lt"/>
              </a:rPr>
              <a:t>Infrequent</a:t>
            </a:r>
            <a:endParaRPr lang="en-US" altLang="en-US" sz="2800" dirty="0">
              <a:latin typeface="+mn-lt"/>
            </a:endParaRPr>
          </a:p>
          <a:p>
            <a:pPr eaLnBrk="1" hangingPunct="1">
              <a:buClr>
                <a:schemeClr val="accent1"/>
              </a:buClr>
              <a:buSzPct val="65000"/>
              <a:buFont typeface="Wingdings" panose="05000000000000000000" pitchFamily="2" charset="2"/>
              <a:buChar char="n"/>
            </a:pPr>
            <a:endParaRPr lang="en-US" altLang="en-US" sz="2800" dirty="0" smtClean="0">
              <a:latin typeface="+mn-lt"/>
            </a:endParaRPr>
          </a:p>
          <a:p>
            <a:pPr eaLnBrk="1" hangingPunct="1">
              <a:buClr>
                <a:schemeClr val="accent1"/>
              </a:buClr>
              <a:buSzPct val="65000"/>
              <a:buFont typeface="Wingdings" panose="05000000000000000000" pitchFamily="2" charset="2"/>
              <a:buChar char="n"/>
            </a:pPr>
            <a:endParaRPr lang="en-US" altLang="en-US" sz="2800" dirty="0">
              <a:latin typeface="+mn-lt"/>
            </a:endParaRPr>
          </a:p>
          <a:p>
            <a:pPr eaLnBrk="1" hangingPunct="1">
              <a:buClr>
                <a:schemeClr val="accent1"/>
              </a:buClr>
              <a:buSzPct val="65000"/>
              <a:buFont typeface="Wingdings" panose="05000000000000000000" pitchFamily="2" charset="2"/>
              <a:buChar char="n"/>
            </a:pPr>
            <a:r>
              <a:rPr lang="en-US" altLang="en-US" sz="2800" dirty="0" smtClean="0">
                <a:latin typeface="+mn-lt"/>
              </a:rPr>
              <a:t>Infrequent</a:t>
            </a:r>
            <a:endParaRPr lang="en-US" altLang="en-US" sz="2800" dirty="0">
              <a:latin typeface="+mn-lt"/>
            </a:endParaRPr>
          </a:p>
          <a:p>
            <a:pPr eaLnBrk="1" hangingPunct="1">
              <a:buClr>
                <a:schemeClr val="accent1"/>
              </a:buClr>
              <a:buSzPct val="65000"/>
              <a:buFont typeface="Wingdings" panose="05000000000000000000" pitchFamily="2" charset="2"/>
              <a:buChar char="n"/>
            </a:pPr>
            <a:endParaRPr lang="en-US" altLang="en-US" sz="2800" dirty="0" smtClean="0">
              <a:latin typeface="+mn-lt"/>
            </a:endParaRPr>
          </a:p>
          <a:p>
            <a:pPr eaLnBrk="1" hangingPunct="1">
              <a:buClr>
                <a:schemeClr val="accent1"/>
              </a:buClr>
              <a:buSzPct val="65000"/>
              <a:buFont typeface="Wingdings" panose="05000000000000000000" pitchFamily="2" charset="2"/>
              <a:buChar char="n"/>
            </a:pPr>
            <a:endParaRPr lang="en-US" altLang="en-US" sz="2800" dirty="0">
              <a:latin typeface="+mn-lt"/>
            </a:endParaRPr>
          </a:p>
          <a:p>
            <a:pPr eaLnBrk="1" hangingPunct="1">
              <a:buClr>
                <a:schemeClr val="accent1"/>
              </a:buClr>
              <a:buSzPct val="65000"/>
              <a:buFont typeface="Wingdings" panose="05000000000000000000" pitchFamily="2" charset="2"/>
              <a:buChar char="n"/>
            </a:pPr>
            <a:r>
              <a:rPr lang="en-US" altLang="en-US" sz="2800" dirty="0" smtClean="0">
                <a:latin typeface="+mn-lt"/>
              </a:rPr>
              <a:t>Can occur</a:t>
            </a:r>
            <a:endParaRPr lang="en-US" altLang="en-US" sz="2800" dirty="0">
              <a:latin typeface="+mn-lt"/>
            </a:endParaRPr>
          </a:p>
          <a:p>
            <a:pPr eaLnBrk="1" hangingPunct="1">
              <a:buClr>
                <a:schemeClr val="accent1"/>
              </a:buClr>
              <a:buSzPct val="65000"/>
              <a:buFont typeface="Wingdings" panose="05000000000000000000" pitchFamily="2" charset="2"/>
              <a:buChar char="n"/>
            </a:pPr>
            <a:endParaRPr lang="en-US" altLang="en-US" sz="2800" dirty="0" smtClean="0">
              <a:latin typeface="+mn-lt"/>
            </a:endParaRPr>
          </a:p>
          <a:p>
            <a:pPr eaLnBrk="1" hangingPunct="1">
              <a:buClr>
                <a:schemeClr val="accent1"/>
              </a:buClr>
              <a:buSzPct val="65000"/>
              <a:buFont typeface="Wingdings" panose="05000000000000000000" pitchFamily="2" charset="2"/>
              <a:buChar char="n"/>
            </a:pPr>
            <a:endParaRPr lang="en-US" altLang="en-US" sz="2800" dirty="0">
              <a:latin typeface="+mn-lt"/>
            </a:endParaRPr>
          </a:p>
          <a:p>
            <a:pPr eaLnBrk="1" hangingPunct="1">
              <a:buClr>
                <a:schemeClr val="accent1"/>
              </a:buClr>
              <a:buSzPct val="65000"/>
              <a:buFont typeface="Wingdings" panose="05000000000000000000" pitchFamily="2" charset="2"/>
              <a:buChar char="n"/>
            </a:pPr>
            <a:r>
              <a:rPr lang="en-US" altLang="en-US" sz="2800" dirty="0" smtClean="0">
                <a:latin typeface="+mn-lt"/>
              </a:rPr>
              <a:t>Typical</a:t>
            </a:r>
            <a:endParaRPr lang="en-US" altLang="en-US" sz="2800" dirty="0">
              <a:latin typeface="+mn-lt"/>
            </a:endParaRPr>
          </a:p>
        </p:txBody>
      </p:sp>
      <p:sp>
        <p:nvSpPr>
          <p:cNvPr id="2059" name="Text Box 99"/>
          <p:cNvSpPr txBox="1">
            <a:spLocks noChangeArrowheads="1"/>
          </p:cNvSpPr>
          <p:nvPr/>
        </p:nvSpPr>
        <p:spPr bwMode="auto">
          <a:xfrm>
            <a:off x="2082230" y="3044021"/>
            <a:ext cx="1524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002" tIns="16001" rIns="32002" bIns="16001">
            <a:spAutoFit/>
          </a:bodyPr>
          <a:lstStyle>
            <a:lvl1pPr defTabSz="320675" eaLnBrk="0" hangingPunct="0">
              <a:defRPr>
                <a:solidFill>
                  <a:schemeClr val="tx1"/>
                </a:solidFill>
                <a:latin typeface="Arial" panose="020B0604020202020204" pitchFamily="34" charset="0"/>
              </a:defRPr>
            </a:lvl1pPr>
            <a:lvl2pPr marL="742950" indent="-285750" defTabSz="320675" eaLnBrk="0" hangingPunct="0">
              <a:defRPr>
                <a:solidFill>
                  <a:schemeClr val="tx1"/>
                </a:solidFill>
                <a:latin typeface="Arial" panose="020B0604020202020204" pitchFamily="34" charset="0"/>
              </a:defRPr>
            </a:lvl2pPr>
            <a:lvl3pPr marL="1143000" indent="-228600" defTabSz="320675" eaLnBrk="0" hangingPunct="0">
              <a:defRPr>
                <a:solidFill>
                  <a:schemeClr val="tx1"/>
                </a:solidFill>
                <a:latin typeface="Arial" panose="020B0604020202020204" pitchFamily="34" charset="0"/>
              </a:defRPr>
            </a:lvl3pPr>
            <a:lvl4pPr marL="1600200" indent="-228600" defTabSz="320675" eaLnBrk="0" hangingPunct="0">
              <a:defRPr>
                <a:solidFill>
                  <a:schemeClr val="tx1"/>
                </a:solidFill>
                <a:latin typeface="Arial" panose="020B0604020202020204" pitchFamily="34" charset="0"/>
              </a:defRPr>
            </a:lvl4pPr>
            <a:lvl5pPr marL="2057400" indent="-228600" defTabSz="320675" eaLnBrk="0" hangingPunct="0">
              <a:defRPr>
                <a:solidFill>
                  <a:schemeClr val="tx1"/>
                </a:solidFill>
                <a:latin typeface="Arial" panose="020B0604020202020204" pitchFamily="34" charset="0"/>
              </a:defRPr>
            </a:lvl5pPr>
            <a:lvl6pPr marL="2514600" indent="-228600" defTabSz="320675" eaLnBrk="0" fontAlgn="base" hangingPunct="0">
              <a:spcBef>
                <a:spcPct val="0"/>
              </a:spcBef>
              <a:spcAft>
                <a:spcPct val="0"/>
              </a:spcAft>
              <a:defRPr>
                <a:solidFill>
                  <a:schemeClr val="tx1"/>
                </a:solidFill>
                <a:latin typeface="Arial" panose="020B0604020202020204" pitchFamily="34" charset="0"/>
              </a:defRPr>
            </a:lvl6pPr>
            <a:lvl7pPr marL="2971800" indent="-228600" defTabSz="320675" eaLnBrk="0" fontAlgn="base" hangingPunct="0">
              <a:spcBef>
                <a:spcPct val="0"/>
              </a:spcBef>
              <a:spcAft>
                <a:spcPct val="0"/>
              </a:spcAft>
              <a:defRPr>
                <a:solidFill>
                  <a:schemeClr val="tx1"/>
                </a:solidFill>
                <a:latin typeface="Arial" panose="020B0604020202020204" pitchFamily="34" charset="0"/>
              </a:defRPr>
            </a:lvl7pPr>
            <a:lvl8pPr marL="3429000" indent="-228600" defTabSz="320675" eaLnBrk="0" fontAlgn="base" hangingPunct="0">
              <a:spcBef>
                <a:spcPct val="0"/>
              </a:spcBef>
              <a:spcAft>
                <a:spcPct val="0"/>
              </a:spcAft>
              <a:defRPr>
                <a:solidFill>
                  <a:schemeClr val="tx1"/>
                </a:solidFill>
                <a:latin typeface="Arial" panose="020B0604020202020204" pitchFamily="34" charset="0"/>
              </a:defRPr>
            </a:lvl8pPr>
            <a:lvl9pPr marL="3886200" indent="-228600" defTabSz="32067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Vascular Malformation</a:t>
            </a:r>
          </a:p>
        </p:txBody>
      </p:sp>
      <p:sp>
        <p:nvSpPr>
          <p:cNvPr id="2060" name="Text Box 100"/>
          <p:cNvSpPr txBox="1">
            <a:spLocks noChangeArrowheads="1"/>
          </p:cNvSpPr>
          <p:nvPr/>
        </p:nvSpPr>
        <p:spPr bwMode="auto">
          <a:xfrm>
            <a:off x="2082230" y="1872893"/>
            <a:ext cx="1295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002" tIns="16001" rIns="32002" bIns="16001">
            <a:spAutoFit/>
          </a:bodyPr>
          <a:lstStyle>
            <a:lvl1pPr defTabSz="320675" eaLnBrk="0" hangingPunct="0">
              <a:defRPr>
                <a:solidFill>
                  <a:schemeClr val="tx1"/>
                </a:solidFill>
                <a:latin typeface="Arial" panose="020B0604020202020204" pitchFamily="34" charset="0"/>
              </a:defRPr>
            </a:lvl1pPr>
            <a:lvl2pPr marL="742950" indent="-285750" defTabSz="320675" eaLnBrk="0" hangingPunct="0">
              <a:defRPr>
                <a:solidFill>
                  <a:schemeClr val="tx1"/>
                </a:solidFill>
                <a:latin typeface="Arial" panose="020B0604020202020204" pitchFamily="34" charset="0"/>
              </a:defRPr>
            </a:lvl2pPr>
            <a:lvl3pPr marL="1143000" indent="-228600" defTabSz="320675" eaLnBrk="0" hangingPunct="0">
              <a:defRPr>
                <a:solidFill>
                  <a:schemeClr val="tx1"/>
                </a:solidFill>
                <a:latin typeface="Arial" panose="020B0604020202020204" pitchFamily="34" charset="0"/>
              </a:defRPr>
            </a:lvl3pPr>
            <a:lvl4pPr marL="1600200" indent="-228600" defTabSz="320675" eaLnBrk="0" hangingPunct="0">
              <a:defRPr>
                <a:solidFill>
                  <a:schemeClr val="tx1"/>
                </a:solidFill>
                <a:latin typeface="Arial" panose="020B0604020202020204" pitchFamily="34" charset="0"/>
              </a:defRPr>
            </a:lvl4pPr>
            <a:lvl5pPr marL="2057400" indent="-228600" defTabSz="320675" eaLnBrk="0" hangingPunct="0">
              <a:defRPr>
                <a:solidFill>
                  <a:schemeClr val="tx1"/>
                </a:solidFill>
                <a:latin typeface="Arial" panose="020B0604020202020204" pitchFamily="34" charset="0"/>
              </a:defRPr>
            </a:lvl5pPr>
            <a:lvl6pPr marL="2514600" indent="-228600" defTabSz="320675" eaLnBrk="0" fontAlgn="base" hangingPunct="0">
              <a:spcBef>
                <a:spcPct val="0"/>
              </a:spcBef>
              <a:spcAft>
                <a:spcPct val="0"/>
              </a:spcAft>
              <a:defRPr>
                <a:solidFill>
                  <a:schemeClr val="tx1"/>
                </a:solidFill>
                <a:latin typeface="Arial" panose="020B0604020202020204" pitchFamily="34" charset="0"/>
              </a:defRPr>
            </a:lvl6pPr>
            <a:lvl7pPr marL="2971800" indent="-228600" defTabSz="320675" eaLnBrk="0" fontAlgn="base" hangingPunct="0">
              <a:spcBef>
                <a:spcPct val="0"/>
              </a:spcBef>
              <a:spcAft>
                <a:spcPct val="0"/>
              </a:spcAft>
              <a:defRPr>
                <a:solidFill>
                  <a:schemeClr val="tx1"/>
                </a:solidFill>
                <a:latin typeface="Arial" panose="020B0604020202020204" pitchFamily="34" charset="0"/>
              </a:defRPr>
            </a:lvl7pPr>
            <a:lvl8pPr marL="3429000" indent="-228600" defTabSz="320675" eaLnBrk="0" fontAlgn="base" hangingPunct="0">
              <a:spcBef>
                <a:spcPct val="0"/>
              </a:spcBef>
              <a:spcAft>
                <a:spcPct val="0"/>
              </a:spcAft>
              <a:defRPr>
                <a:solidFill>
                  <a:schemeClr val="tx1"/>
                </a:solidFill>
                <a:latin typeface="Arial" panose="020B0604020202020204" pitchFamily="34" charset="0"/>
              </a:defRPr>
            </a:lvl8pPr>
            <a:lvl9pPr marL="3886200" indent="-228600" defTabSz="32067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Epidermal Nevus</a:t>
            </a:r>
          </a:p>
        </p:txBody>
      </p:sp>
      <p:sp>
        <p:nvSpPr>
          <p:cNvPr id="2061" name="Text Box 101"/>
          <p:cNvSpPr txBox="1">
            <a:spLocks noChangeArrowheads="1"/>
          </p:cNvSpPr>
          <p:nvPr/>
        </p:nvSpPr>
        <p:spPr bwMode="auto">
          <a:xfrm>
            <a:off x="2082230" y="5114813"/>
            <a:ext cx="14478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002" tIns="16001" rIns="32002" bIns="16001">
            <a:spAutoFit/>
          </a:bodyPr>
          <a:lstStyle>
            <a:lvl1pPr defTabSz="320675" eaLnBrk="0" hangingPunct="0">
              <a:defRPr>
                <a:solidFill>
                  <a:schemeClr val="tx1"/>
                </a:solidFill>
                <a:latin typeface="Arial" panose="020B0604020202020204" pitchFamily="34" charset="0"/>
              </a:defRPr>
            </a:lvl1pPr>
            <a:lvl2pPr marL="742950" indent="-285750" defTabSz="320675" eaLnBrk="0" hangingPunct="0">
              <a:defRPr>
                <a:solidFill>
                  <a:schemeClr val="tx1"/>
                </a:solidFill>
                <a:latin typeface="Arial" panose="020B0604020202020204" pitchFamily="34" charset="0"/>
              </a:defRPr>
            </a:lvl2pPr>
            <a:lvl3pPr marL="1143000" indent="-228600" defTabSz="320675" eaLnBrk="0" hangingPunct="0">
              <a:defRPr>
                <a:solidFill>
                  <a:schemeClr val="tx1"/>
                </a:solidFill>
                <a:latin typeface="Arial" panose="020B0604020202020204" pitchFamily="34" charset="0"/>
              </a:defRPr>
            </a:lvl3pPr>
            <a:lvl4pPr marL="1600200" indent="-228600" defTabSz="320675" eaLnBrk="0" hangingPunct="0">
              <a:defRPr>
                <a:solidFill>
                  <a:schemeClr val="tx1"/>
                </a:solidFill>
                <a:latin typeface="Arial" panose="020B0604020202020204" pitchFamily="34" charset="0"/>
              </a:defRPr>
            </a:lvl4pPr>
            <a:lvl5pPr marL="2057400" indent="-228600" defTabSz="320675" eaLnBrk="0" hangingPunct="0">
              <a:defRPr>
                <a:solidFill>
                  <a:schemeClr val="tx1"/>
                </a:solidFill>
                <a:latin typeface="Arial" panose="020B0604020202020204" pitchFamily="34" charset="0"/>
              </a:defRPr>
            </a:lvl5pPr>
            <a:lvl6pPr marL="2514600" indent="-228600" defTabSz="320675" eaLnBrk="0" fontAlgn="base" hangingPunct="0">
              <a:spcBef>
                <a:spcPct val="0"/>
              </a:spcBef>
              <a:spcAft>
                <a:spcPct val="0"/>
              </a:spcAft>
              <a:defRPr>
                <a:solidFill>
                  <a:schemeClr val="tx1"/>
                </a:solidFill>
                <a:latin typeface="Arial" panose="020B0604020202020204" pitchFamily="34" charset="0"/>
              </a:defRPr>
            </a:lvl6pPr>
            <a:lvl7pPr marL="2971800" indent="-228600" defTabSz="320675" eaLnBrk="0" fontAlgn="base" hangingPunct="0">
              <a:spcBef>
                <a:spcPct val="0"/>
              </a:spcBef>
              <a:spcAft>
                <a:spcPct val="0"/>
              </a:spcAft>
              <a:defRPr>
                <a:solidFill>
                  <a:schemeClr val="tx1"/>
                </a:solidFill>
                <a:latin typeface="Arial" panose="020B0604020202020204" pitchFamily="34" charset="0"/>
              </a:defRPr>
            </a:lvl7pPr>
            <a:lvl8pPr marL="3429000" indent="-228600" defTabSz="320675" eaLnBrk="0" fontAlgn="base" hangingPunct="0">
              <a:spcBef>
                <a:spcPct val="0"/>
              </a:spcBef>
              <a:spcAft>
                <a:spcPct val="0"/>
              </a:spcAft>
              <a:defRPr>
                <a:solidFill>
                  <a:schemeClr val="tx1"/>
                </a:solidFill>
                <a:latin typeface="Arial" panose="020B0604020202020204" pitchFamily="34" charset="0"/>
              </a:defRPr>
            </a:lvl8pPr>
            <a:lvl9pPr marL="3886200" indent="-228600" defTabSz="32067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Connective Tissue Nevus</a:t>
            </a:r>
          </a:p>
        </p:txBody>
      </p:sp>
      <p:sp>
        <p:nvSpPr>
          <p:cNvPr id="2062" name="Text Box 102"/>
          <p:cNvSpPr txBox="1">
            <a:spLocks noChangeArrowheads="1"/>
          </p:cNvSpPr>
          <p:nvPr/>
        </p:nvSpPr>
        <p:spPr bwMode="auto">
          <a:xfrm>
            <a:off x="2082230" y="4216736"/>
            <a:ext cx="9906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002" tIns="16001" rIns="32002" bIns="16001">
            <a:spAutoFit/>
          </a:bodyPr>
          <a:lstStyle>
            <a:lvl1pPr defTabSz="320675" eaLnBrk="0" hangingPunct="0">
              <a:defRPr>
                <a:solidFill>
                  <a:schemeClr val="tx1"/>
                </a:solidFill>
                <a:latin typeface="Arial" panose="020B0604020202020204" pitchFamily="34" charset="0"/>
              </a:defRPr>
            </a:lvl1pPr>
            <a:lvl2pPr marL="742950" indent="-285750" defTabSz="320675" eaLnBrk="0" hangingPunct="0">
              <a:defRPr>
                <a:solidFill>
                  <a:schemeClr val="tx1"/>
                </a:solidFill>
                <a:latin typeface="Arial" panose="020B0604020202020204" pitchFamily="34" charset="0"/>
              </a:defRPr>
            </a:lvl2pPr>
            <a:lvl3pPr marL="1143000" indent="-228600" defTabSz="320675" eaLnBrk="0" hangingPunct="0">
              <a:defRPr>
                <a:solidFill>
                  <a:schemeClr val="tx1"/>
                </a:solidFill>
                <a:latin typeface="Arial" panose="020B0604020202020204" pitchFamily="34" charset="0"/>
              </a:defRPr>
            </a:lvl3pPr>
            <a:lvl4pPr marL="1600200" indent="-228600" defTabSz="320675" eaLnBrk="0" hangingPunct="0">
              <a:defRPr>
                <a:solidFill>
                  <a:schemeClr val="tx1"/>
                </a:solidFill>
                <a:latin typeface="Arial" panose="020B0604020202020204" pitchFamily="34" charset="0"/>
              </a:defRPr>
            </a:lvl4pPr>
            <a:lvl5pPr marL="2057400" indent="-228600" defTabSz="320675" eaLnBrk="0" hangingPunct="0">
              <a:defRPr>
                <a:solidFill>
                  <a:schemeClr val="tx1"/>
                </a:solidFill>
                <a:latin typeface="Arial" panose="020B0604020202020204" pitchFamily="34" charset="0"/>
              </a:defRPr>
            </a:lvl5pPr>
            <a:lvl6pPr marL="2514600" indent="-228600" defTabSz="320675" eaLnBrk="0" fontAlgn="base" hangingPunct="0">
              <a:spcBef>
                <a:spcPct val="0"/>
              </a:spcBef>
              <a:spcAft>
                <a:spcPct val="0"/>
              </a:spcAft>
              <a:defRPr>
                <a:solidFill>
                  <a:schemeClr val="tx1"/>
                </a:solidFill>
                <a:latin typeface="Arial" panose="020B0604020202020204" pitchFamily="34" charset="0"/>
              </a:defRPr>
            </a:lvl6pPr>
            <a:lvl7pPr marL="2971800" indent="-228600" defTabSz="320675" eaLnBrk="0" fontAlgn="base" hangingPunct="0">
              <a:spcBef>
                <a:spcPct val="0"/>
              </a:spcBef>
              <a:spcAft>
                <a:spcPct val="0"/>
              </a:spcAft>
              <a:defRPr>
                <a:solidFill>
                  <a:schemeClr val="tx1"/>
                </a:solidFill>
                <a:latin typeface="Arial" panose="020B0604020202020204" pitchFamily="34" charset="0"/>
              </a:defRPr>
            </a:lvl7pPr>
            <a:lvl8pPr marL="3429000" indent="-228600" defTabSz="320675" eaLnBrk="0" fontAlgn="base" hangingPunct="0">
              <a:spcBef>
                <a:spcPct val="0"/>
              </a:spcBef>
              <a:spcAft>
                <a:spcPct val="0"/>
              </a:spcAft>
              <a:defRPr>
                <a:solidFill>
                  <a:schemeClr val="tx1"/>
                </a:solidFill>
                <a:latin typeface="Arial" panose="020B0604020202020204" pitchFamily="34" charset="0"/>
              </a:defRPr>
            </a:lvl8pPr>
            <a:lvl9pPr marL="3886200" indent="-228600" defTabSz="32067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Lipoma</a:t>
            </a:r>
          </a:p>
        </p:txBody>
      </p:sp>
      <p:sp>
        <p:nvSpPr>
          <p:cNvPr id="2063" name="Oval 103"/>
          <p:cNvSpPr>
            <a:spLocks noChangeArrowheads="1"/>
          </p:cNvSpPr>
          <p:nvPr/>
        </p:nvSpPr>
        <p:spPr bwMode="auto">
          <a:xfrm>
            <a:off x="7875145" y="673818"/>
            <a:ext cx="609600" cy="609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64" name="Oval 104"/>
          <p:cNvSpPr>
            <a:spLocks noChangeArrowheads="1"/>
          </p:cNvSpPr>
          <p:nvPr/>
        </p:nvSpPr>
        <p:spPr bwMode="auto">
          <a:xfrm>
            <a:off x="9322945" y="673818"/>
            <a:ext cx="609600" cy="609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65" name="Oval 105"/>
          <p:cNvSpPr>
            <a:spLocks noChangeArrowheads="1"/>
          </p:cNvSpPr>
          <p:nvPr/>
        </p:nvSpPr>
        <p:spPr bwMode="auto">
          <a:xfrm>
            <a:off x="10008745" y="978618"/>
            <a:ext cx="381000" cy="381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66" name="Oval 106"/>
          <p:cNvSpPr>
            <a:spLocks noChangeArrowheads="1"/>
          </p:cNvSpPr>
          <p:nvPr/>
        </p:nvSpPr>
        <p:spPr bwMode="auto">
          <a:xfrm>
            <a:off x="9932545" y="597618"/>
            <a:ext cx="228600" cy="228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2067" name="Line 107"/>
          <p:cNvSpPr>
            <a:spLocks noChangeShapeType="1"/>
          </p:cNvSpPr>
          <p:nvPr/>
        </p:nvSpPr>
        <p:spPr bwMode="auto">
          <a:xfrm>
            <a:off x="8713345" y="978618"/>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TextBox 19"/>
          <p:cNvSpPr txBox="1"/>
          <p:nvPr/>
        </p:nvSpPr>
        <p:spPr>
          <a:xfrm>
            <a:off x="7511906" y="6315886"/>
            <a:ext cx="4539679" cy="369332"/>
          </a:xfrm>
          <a:prstGeom prst="rect">
            <a:avLst/>
          </a:prstGeom>
          <a:noFill/>
        </p:spPr>
        <p:txBody>
          <a:bodyPr wrap="square" rtlCol="0">
            <a:spAutoFit/>
          </a:bodyPr>
          <a:lstStyle/>
          <a:p>
            <a:r>
              <a:rPr lang="en-US" dirty="0"/>
              <a:t>J Am </a:t>
            </a:r>
            <a:r>
              <a:rPr lang="en-US" dirty="0" err="1"/>
              <a:t>Acad</a:t>
            </a:r>
            <a:r>
              <a:rPr lang="en-US" dirty="0"/>
              <a:t> </a:t>
            </a:r>
            <a:r>
              <a:rPr lang="en-US" dirty="0" err="1" smtClean="0"/>
              <a:t>Dermatol</a:t>
            </a:r>
            <a:r>
              <a:rPr lang="en-US" dirty="0" smtClean="0"/>
              <a:t>. 2005;52:834-8</a:t>
            </a:r>
            <a:endParaRPr lang="en-US" dirty="0"/>
          </a:p>
        </p:txBody>
      </p:sp>
    </p:spTree>
    <p:extLst>
      <p:ext uri="{BB962C8B-B14F-4D97-AF65-F5344CB8AC3E}">
        <p14:creationId xmlns:p14="http://schemas.microsoft.com/office/powerpoint/2010/main" val="3191073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2"/>
          <p:cNvSpPr>
            <a:spLocks noGrp="1" noChangeArrowheads="1"/>
          </p:cNvSpPr>
          <p:nvPr>
            <p:ph type="title"/>
          </p:nvPr>
        </p:nvSpPr>
        <p:spPr/>
        <p:txBody>
          <a:bodyPr/>
          <a:lstStyle/>
          <a:p>
            <a:pPr eaLnBrk="1" hangingPunct="1"/>
            <a:r>
              <a:rPr lang="en-US" altLang="en-US" dirty="0" smtClean="0"/>
              <a:t>Growth</a:t>
            </a:r>
          </a:p>
        </p:txBody>
      </p:sp>
      <p:graphicFrame>
        <p:nvGraphicFramePr>
          <p:cNvPr id="3074" name="Object 76"/>
          <p:cNvGraphicFramePr>
            <a:graphicFrameLocks noChangeAspect="1"/>
          </p:cNvGraphicFramePr>
          <p:nvPr>
            <p:extLst>
              <p:ext uri="{D42A27DB-BD31-4B8C-83A1-F6EECF244321}">
                <p14:modId xmlns:p14="http://schemas.microsoft.com/office/powerpoint/2010/main" val="482758108"/>
              </p:ext>
            </p:extLst>
          </p:nvPr>
        </p:nvGraphicFramePr>
        <p:xfrm>
          <a:off x="4181476" y="5010038"/>
          <a:ext cx="1558925" cy="1071563"/>
        </p:xfrm>
        <a:graphic>
          <a:graphicData uri="http://schemas.openxmlformats.org/presentationml/2006/ole">
            <mc:AlternateContent xmlns:mc="http://schemas.openxmlformats.org/markup-compatibility/2006">
              <mc:Choice xmlns:v="urn:schemas-microsoft-com:vml" Requires="v">
                <p:oleObj spid="_x0000_s3418" name="Chart" r:id="rId3" imgW="4677156" imgH="2714854" progId="Excel.Chart.8">
                  <p:embed/>
                </p:oleObj>
              </mc:Choice>
              <mc:Fallback>
                <p:oleObj name="Chart" r:id="rId3" imgW="4677156" imgH="2714854" progId="Excel.Chart.8">
                  <p:embed/>
                  <p:pic>
                    <p:nvPicPr>
                      <p:cNvPr id="0" name=""/>
                      <p:cNvPicPr>
                        <a:picLocks noRot="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1476" y="5010038"/>
                        <a:ext cx="1558925" cy="107156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5" name="Object 80"/>
          <p:cNvGraphicFramePr>
            <a:graphicFrameLocks noChangeAspect="1"/>
          </p:cNvGraphicFramePr>
          <p:nvPr>
            <p:extLst>
              <p:ext uri="{D42A27DB-BD31-4B8C-83A1-F6EECF244321}">
                <p14:modId xmlns:p14="http://schemas.microsoft.com/office/powerpoint/2010/main" val="3807682819"/>
              </p:ext>
            </p:extLst>
          </p:nvPr>
        </p:nvGraphicFramePr>
        <p:xfrm>
          <a:off x="4181476" y="1615718"/>
          <a:ext cx="1558925" cy="1071563"/>
        </p:xfrm>
        <a:graphic>
          <a:graphicData uri="http://schemas.openxmlformats.org/presentationml/2006/ole">
            <mc:AlternateContent xmlns:mc="http://schemas.openxmlformats.org/markup-compatibility/2006">
              <mc:Choice xmlns:v="urn:schemas-microsoft-com:vml" Requires="v">
                <p:oleObj spid="_x0000_s3419" name="Chart" r:id="rId5" imgW="4677156" imgH="2714854" progId="Excel.Chart.8">
                  <p:embed/>
                </p:oleObj>
              </mc:Choice>
              <mc:Fallback>
                <p:oleObj name="Chart" r:id="rId5" imgW="4677156" imgH="2714854" progId="Excel.Chart.8">
                  <p:embed/>
                  <p:pic>
                    <p:nvPicPr>
                      <p:cNvPr id="0" name=""/>
                      <p:cNvPicPr>
                        <a:picLocks noRot="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81476" y="1615718"/>
                        <a:ext cx="1558925" cy="107156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6" name="Object 83"/>
          <p:cNvGraphicFramePr>
            <a:graphicFrameLocks noChangeAspect="1"/>
          </p:cNvGraphicFramePr>
          <p:nvPr>
            <p:extLst>
              <p:ext uri="{D42A27DB-BD31-4B8C-83A1-F6EECF244321}">
                <p14:modId xmlns:p14="http://schemas.microsoft.com/office/powerpoint/2010/main" val="282009451"/>
              </p:ext>
            </p:extLst>
          </p:nvPr>
        </p:nvGraphicFramePr>
        <p:xfrm>
          <a:off x="4181476" y="2747158"/>
          <a:ext cx="1558925" cy="1071563"/>
        </p:xfrm>
        <a:graphic>
          <a:graphicData uri="http://schemas.openxmlformats.org/presentationml/2006/ole">
            <mc:AlternateContent xmlns:mc="http://schemas.openxmlformats.org/markup-compatibility/2006">
              <mc:Choice xmlns:v="urn:schemas-microsoft-com:vml" Requires="v">
                <p:oleObj spid="_x0000_s3420" name="Chart" r:id="rId7" imgW="4677156" imgH="2714854" progId="Excel.Chart.8">
                  <p:embed/>
                </p:oleObj>
              </mc:Choice>
              <mc:Fallback>
                <p:oleObj name="Chart" r:id="rId7" imgW="4677156" imgH="2714854" progId="Excel.Chart.8">
                  <p:embed/>
                  <p:pic>
                    <p:nvPicPr>
                      <p:cNvPr id="0" name=""/>
                      <p:cNvPicPr>
                        <a:picLocks noRot="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81476" y="2747158"/>
                        <a:ext cx="1558925" cy="107156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077" name="Object 86"/>
          <p:cNvGraphicFramePr>
            <a:graphicFrameLocks noChangeAspect="1"/>
          </p:cNvGraphicFramePr>
          <p:nvPr>
            <p:extLst>
              <p:ext uri="{D42A27DB-BD31-4B8C-83A1-F6EECF244321}">
                <p14:modId xmlns:p14="http://schemas.microsoft.com/office/powerpoint/2010/main" val="516876444"/>
              </p:ext>
            </p:extLst>
          </p:nvPr>
        </p:nvGraphicFramePr>
        <p:xfrm>
          <a:off x="4181476" y="3878598"/>
          <a:ext cx="1558925" cy="1071563"/>
        </p:xfrm>
        <a:graphic>
          <a:graphicData uri="http://schemas.openxmlformats.org/presentationml/2006/ole">
            <mc:AlternateContent xmlns:mc="http://schemas.openxmlformats.org/markup-compatibility/2006">
              <mc:Choice xmlns:v="urn:schemas-microsoft-com:vml" Requires="v">
                <p:oleObj spid="_x0000_s3421" name="Chart" r:id="rId9" imgW="4677156" imgH="2714854" progId="Excel.Chart.8">
                  <p:embed/>
                </p:oleObj>
              </mc:Choice>
              <mc:Fallback>
                <p:oleObj name="Chart" r:id="rId9" imgW="4677156" imgH="2714854" progId="Excel.Chart.8">
                  <p:embed/>
                  <p:pic>
                    <p:nvPicPr>
                      <p:cNvPr id="0" name=""/>
                      <p:cNvPicPr>
                        <a:picLocks noRot="1"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81476" y="3878598"/>
                        <a:ext cx="1558925" cy="1071563"/>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079" name="Text Box 94"/>
          <p:cNvSpPr txBox="1">
            <a:spLocks noChangeArrowheads="1"/>
          </p:cNvSpPr>
          <p:nvPr/>
        </p:nvSpPr>
        <p:spPr bwMode="auto">
          <a:xfrm>
            <a:off x="4435475" y="6210188"/>
            <a:ext cx="588588" cy="201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32002" tIns="16001" rIns="32002" bIns="16001">
            <a:spAutoFit/>
          </a:bodyPr>
          <a:lstStyle>
            <a:lvl1pPr defTabSz="320675" eaLnBrk="0" hangingPunct="0">
              <a:defRPr>
                <a:solidFill>
                  <a:schemeClr val="tx1"/>
                </a:solidFill>
                <a:latin typeface="Arial" panose="020B0604020202020204" pitchFamily="34" charset="0"/>
              </a:defRPr>
            </a:lvl1pPr>
            <a:lvl2pPr marL="742950" indent="-285750" defTabSz="320675" eaLnBrk="0" hangingPunct="0">
              <a:defRPr>
                <a:solidFill>
                  <a:schemeClr val="tx1"/>
                </a:solidFill>
                <a:latin typeface="Arial" panose="020B0604020202020204" pitchFamily="34" charset="0"/>
              </a:defRPr>
            </a:lvl2pPr>
            <a:lvl3pPr marL="1143000" indent="-228600" defTabSz="320675" eaLnBrk="0" hangingPunct="0">
              <a:defRPr>
                <a:solidFill>
                  <a:schemeClr val="tx1"/>
                </a:solidFill>
                <a:latin typeface="Arial" panose="020B0604020202020204" pitchFamily="34" charset="0"/>
              </a:defRPr>
            </a:lvl3pPr>
            <a:lvl4pPr marL="1600200" indent="-228600" defTabSz="320675" eaLnBrk="0" hangingPunct="0">
              <a:defRPr>
                <a:solidFill>
                  <a:schemeClr val="tx1"/>
                </a:solidFill>
                <a:latin typeface="Arial" panose="020B0604020202020204" pitchFamily="34" charset="0"/>
              </a:defRPr>
            </a:lvl4pPr>
            <a:lvl5pPr marL="2057400" indent="-228600" defTabSz="320675" eaLnBrk="0" hangingPunct="0">
              <a:defRPr>
                <a:solidFill>
                  <a:schemeClr val="tx1"/>
                </a:solidFill>
                <a:latin typeface="Arial" panose="020B0604020202020204" pitchFamily="34" charset="0"/>
              </a:defRPr>
            </a:lvl5pPr>
            <a:lvl6pPr marL="2514600" indent="-228600" defTabSz="320675" eaLnBrk="0" fontAlgn="base" hangingPunct="0">
              <a:spcBef>
                <a:spcPct val="0"/>
              </a:spcBef>
              <a:spcAft>
                <a:spcPct val="0"/>
              </a:spcAft>
              <a:defRPr>
                <a:solidFill>
                  <a:schemeClr val="tx1"/>
                </a:solidFill>
                <a:latin typeface="Arial" panose="020B0604020202020204" pitchFamily="34" charset="0"/>
              </a:defRPr>
            </a:lvl6pPr>
            <a:lvl7pPr marL="2971800" indent="-228600" defTabSz="320675" eaLnBrk="0" fontAlgn="base" hangingPunct="0">
              <a:spcBef>
                <a:spcPct val="0"/>
              </a:spcBef>
              <a:spcAft>
                <a:spcPct val="0"/>
              </a:spcAft>
              <a:defRPr>
                <a:solidFill>
                  <a:schemeClr val="tx1"/>
                </a:solidFill>
                <a:latin typeface="Arial" panose="020B0604020202020204" pitchFamily="34" charset="0"/>
              </a:defRPr>
            </a:lvl7pPr>
            <a:lvl8pPr marL="3429000" indent="-228600" defTabSz="320675" eaLnBrk="0" fontAlgn="base" hangingPunct="0">
              <a:spcBef>
                <a:spcPct val="0"/>
              </a:spcBef>
              <a:spcAft>
                <a:spcPct val="0"/>
              </a:spcAft>
              <a:defRPr>
                <a:solidFill>
                  <a:schemeClr val="tx1"/>
                </a:solidFill>
                <a:latin typeface="Arial" panose="020B0604020202020204" pitchFamily="34" charset="0"/>
              </a:defRPr>
            </a:lvl8pPr>
            <a:lvl9pPr marL="3886200" indent="-228600" defTabSz="32067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100" b="1" dirty="0"/>
              <a:t>Stable</a:t>
            </a:r>
          </a:p>
        </p:txBody>
      </p:sp>
      <p:sp>
        <p:nvSpPr>
          <p:cNvPr id="3080" name="Text Box 95"/>
          <p:cNvSpPr txBox="1">
            <a:spLocks noChangeArrowheads="1"/>
          </p:cNvSpPr>
          <p:nvPr/>
        </p:nvSpPr>
        <p:spPr bwMode="auto">
          <a:xfrm>
            <a:off x="5121275" y="6210188"/>
            <a:ext cx="6096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002" tIns="16001" rIns="32002" bIns="16001">
            <a:spAutoFit/>
          </a:bodyPr>
          <a:lstStyle>
            <a:lvl1pPr defTabSz="320675" eaLnBrk="0" hangingPunct="0">
              <a:defRPr>
                <a:solidFill>
                  <a:schemeClr val="tx1"/>
                </a:solidFill>
                <a:latin typeface="Arial" panose="020B0604020202020204" pitchFamily="34" charset="0"/>
              </a:defRPr>
            </a:lvl1pPr>
            <a:lvl2pPr marL="742950" indent="-285750" defTabSz="320675" eaLnBrk="0" hangingPunct="0">
              <a:defRPr>
                <a:solidFill>
                  <a:schemeClr val="tx1"/>
                </a:solidFill>
                <a:latin typeface="Arial" panose="020B0604020202020204" pitchFamily="34" charset="0"/>
              </a:defRPr>
            </a:lvl2pPr>
            <a:lvl3pPr marL="1143000" indent="-228600" defTabSz="320675" eaLnBrk="0" hangingPunct="0">
              <a:defRPr>
                <a:solidFill>
                  <a:schemeClr val="tx1"/>
                </a:solidFill>
                <a:latin typeface="Arial" panose="020B0604020202020204" pitchFamily="34" charset="0"/>
              </a:defRPr>
            </a:lvl3pPr>
            <a:lvl4pPr marL="1600200" indent="-228600" defTabSz="320675" eaLnBrk="0" hangingPunct="0">
              <a:defRPr>
                <a:solidFill>
                  <a:schemeClr val="tx1"/>
                </a:solidFill>
                <a:latin typeface="Arial" panose="020B0604020202020204" pitchFamily="34" charset="0"/>
              </a:defRPr>
            </a:lvl4pPr>
            <a:lvl5pPr marL="2057400" indent="-228600" defTabSz="320675" eaLnBrk="0" hangingPunct="0">
              <a:defRPr>
                <a:solidFill>
                  <a:schemeClr val="tx1"/>
                </a:solidFill>
                <a:latin typeface="Arial" panose="020B0604020202020204" pitchFamily="34" charset="0"/>
              </a:defRPr>
            </a:lvl5pPr>
            <a:lvl6pPr marL="2514600" indent="-228600" defTabSz="320675" eaLnBrk="0" fontAlgn="base" hangingPunct="0">
              <a:spcBef>
                <a:spcPct val="0"/>
              </a:spcBef>
              <a:spcAft>
                <a:spcPct val="0"/>
              </a:spcAft>
              <a:defRPr>
                <a:solidFill>
                  <a:schemeClr val="tx1"/>
                </a:solidFill>
                <a:latin typeface="Arial" panose="020B0604020202020204" pitchFamily="34" charset="0"/>
              </a:defRPr>
            </a:lvl6pPr>
            <a:lvl7pPr marL="2971800" indent="-228600" defTabSz="320675" eaLnBrk="0" fontAlgn="base" hangingPunct="0">
              <a:spcBef>
                <a:spcPct val="0"/>
              </a:spcBef>
              <a:spcAft>
                <a:spcPct val="0"/>
              </a:spcAft>
              <a:defRPr>
                <a:solidFill>
                  <a:schemeClr val="tx1"/>
                </a:solidFill>
                <a:latin typeface="Arial" panose="020B0604020202020204" pitchFamily="34" charset="0"/>
              </a:defRPr>
            </a:lvl7pPr>
            <a:lvl8pPr marL="3429000" indent="-228600" defTabSz="320675" eaLnBrk="0" fontAlgn="base" hangingPunct="0">
              <a:spcBef>
                <a:spcPct val="0"/>
              </a:spcBef>
              <a:spcAft>
                <a:spcPct val="0"/>
              </a:spcAft>
              <a:defRPr>
                <a:solidFill>
                  <a:schemeClr val="tx1"/>
                </a:solidFill>
                <a:latin typeface="Arial" panose="020B0604020202020204" pitchFamily="34" charset="0"/>
              </a:defRPr>
            </a:lvl8pPr>
            <a:lvl9pPr marL="3886200" indent="-228600" defTabSz="32067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1100" b="1"/>
              <a:t>Spread</a:t>
            </a:r>
          </a:p>
        </p:txBody>
      </p:sp>
      <p:sp>
        <p:nvSpPr>
          <p:cNvPr id="3081" name="Text Box 97"/>
          <p:cNvSpPr txBox="1">
            <a:spLocks noChangeArrowheads="1"/>
          </p:cNvSpPr>
          <p:nvPr/>
        </p:nvSpPr>
        <p:spPr bwMode="auto">
          <a:xfrm rot="16200000">
            <a:off x="2940051" y="3659971"/>
            <a:ext cx="19716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002" tIns="16001" rIns="32002" bIns="16001">
            <a:spAutoFit/>
          </a:bodyPr>
          <a:lstStyle>
            <a:lvl1pPr defTabSz="320675" eaLnBrk="0" hangingPunct="0">
              <a:defRPr>
                <a:solidFill>
                  <a:schemeClr val="tx1"/>
                </a:solidFill>
                <a:latin typeface="Arial" panose="020B0604020202020204" pitchFamily="34" charset="0"/>
              </a:defRPr>
            </a:lvl1pPr>
            <a:lvl2pPr marL="742950" indent="-285750" defTabSz="320675" eaLnBrk="0" hangingPunct="0">
              <a:defRPr>
                <a:solidFill>
                  <a:schemeClr val="tx1"/>
                </a:solidFill>
                <a:latin typeface="Arial" panose="020B0604020202020204" pitchFamily="34" charset="0"/>
              </a:defRPr>
            </a:lvl2pPr>
            <a:lvl3pPr marL="1143000" indent="-228600" defTabSz="320675" eaLnBrk="0" hangingPunct="0">
              <a:defRPr>
                <a:solidFill>
                  <a:schemeClr val="tx1"/>
                </a:solidFill>
                <a:latin typeface="Arial" panose="020B0604020202020204" pitchFamily="34" charset="0"/>
              </a:defRPr>
            </a:lvl3pPr>
            <a:lvl4pPr marL="1600200" indent="-228600" defTabSz="320675" eaLnBrk="0" hangingPunct="0">
              <a:defRPr>
                <a:solidFill>
                  <a:schemeClr val="tx1"/>
                </a:solidFill>
                <a:latin typeface="Arial" panose="020B0604020202020204" pitchFamily="34" charset="0"/>
              </a:defRPr>
            </a:lvl4pPr>
            <a:lvl5pPr marL="2057400" indent="-228600" defTabSz="320675" eaLnBrk="0" hangingPunct="0">
              <a:defRPr>
                <a:solidFill>
                  <a:schemeClr val="tx1"/>
                </a:solidFill>
                <a:latin typeface="Arial" panose="020B0604020202020204" pitchFamily="34" charset="0"/>
              </a:defRPr>
            </a:lvl5pPr>
            <a:lvl6pPr marL="2514600" indent="-228600" defTabSz="320675" eaLnBrk="0" fontAlgn="base" hangingPunct="0">
              <a:spcBef>
                <a:spcPct val="0"/>
              </a:spcBef>
              <a:spcAft>
                <a:spcPct val="0"/>
              </a:spcAft>
              <a:defRPr>
                <a:solidFill>
                  <a:schemeClr val="tx1"/>
                </a:solidFill>
                <a:latin typeface="Arial" panose="020B0604020202020204" pitchFamily="34" charset="0"/>
              </a:defRPr>
            </a:lvl6pPr>
            <a:lvl7pPr marL="2971800" indent="-228600" defTabSz="320675" eaLnBrk="0" fontAlgn="base" hangingPunct="0">
              <a:spcBef>
                <a:spcPct val="0"/>
              </a:spcBef>
              <a:spcAft>
                <a:spcPct val="0"/>
              </a:spcAft>
              <a:defRPr>
                <a:solidFill>
                  <a:schemeClr val="tx1"/>
                </a:solidFill>
                <a:latin typeface="Arial" panose="020B0604020202020204" pitchFamily="34" charset="0"/>
              </a:defRPr>
            </a:lvl7pPr>
            <a:lvl8pPr marL="3429000" indent="-228600" defTabSz="320675" eaLnBrk="0" fontAlgn="base" hangingPunct="0">
              <a:spcBef>
                <a:spcPct val="0"/>
              </a:spcBef>
              <a:spcAft>
                <a:spcPct val="0"/>
              </a:spcAft>
              <a:defRPr>
                <a:solidFill>
                  <a:schemeClr val="tx1"/>
                </a:solidFill>
                <a:latin typeface="Arial" panose="020B0604020202020204" pitchFamily="34" charset="0"/>
              </a:defRPr>
            </a:lvl8pPr>
            <a:lvl9pPr marL="3886200" indent="-228600" defTabSz="320675"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tLang="en-US" sz="1100" b="1"/>
              <a:t>Number of Patients</a:t>
            </a:r>
          </a:p>
        </p:txBody>
      </p:sp>
      <p:sp>
        <p:nvSpPr>
          <p:cNvPr id="3082" name="Rectangle 98"/>
          <p:cNvSpPr>
            <a:spLocks noChangeArrowheads="1"/>
          </p:cNvSpPr>
          <p:nvPr/>
        </p:nvSpPr>
        <p:spPr bwMode="auto">
          <a:xfrm>
            <a:off x="6286500" y="1587892"/>
            <a:ext cx="3886200" cy="443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chemeClr val="accent1"/>
              </a:buClr>
              <a:buSzPct val="65000"/>
              <a:buFont typeface="Wingdings" panose="05000000000000000000" pitchFamily="2" charset="2"/>
              <a:buChar char="n"/>
            </a:pPr>
            <a:r>
              <a:rPr lang="en-US" altLang="en-US" sz="2800" dirty="0">
                <a:latin typeface="+mn-lt"/>
              </a:rPr>
              <a:t>Stable</a:t>
            </a:r>
          </a:p>
          <a:p>
            <a:pPr eaLnBrk="1" hangingPunct="1">
              <a:buClr>
                <a:schemeClr val="accent1"/>
              </a:buClr>
              <a:buSzPct val="65000"/>
              <a:buFont typeface="Wingdings" panose="05000000000000000000" pitchFamily="2" charset="2"/>
              <a:buChar char="n"/>
            </a:pPr>
            <a:endParaRPr lang="en-US" altLang="en-US" sz="2800" dirty="0" smtClean="0">
              <a:latin typeface="+mn-lt"/>
            </a:endParaRPr>
          </a:p>
          <a:p>
            <a:pPr eaLnBrk="1" hangingPunct="1">
              <a:buClr>
                <a:schemeClr val="accent1"/>
              </a:buClr>
              <a:buSzPct val="65000"/>
              <a:buFont typeface="Wingdings" panose="05000000000000000000" pitchFamily="2" charset="2"/>
              <a:buChar char="n"/>
            </a:pPr>
            <a:endParaRPr lang="en-US" altLang="en-US" sz="2800" dirty="0">
              <a:latin typeface="+mn-lt"/>
            </a:endParaRPr>
          </a:p>
          <a:p>
            <a:pPr eaLnBrk="1" hangingPunct="1">
              <a:buClr>
                <a:schemeClr val="accent1"/>
              </a:buClr>
              <a:buSzPct val="65000"/>
              <a:buFont typeface="Wingdings" panose="05000000000000000000" pitchFamily="2" charset="2"/>
              <a:buChar char="n"/>
            </a:pPr>
            <a:r>
              <a:rPr lang="en-US" altLang="en-US" sz="2800" dirty="0">
                <a:latin typeface="+mn-lt"/>
              </a:rPr>
              <a:t>Stable</a:t>
            </a:r>
          </a:p>
          <a:p>
            <a:pPr eaLnBrk="1" hangingPunct="1">
              <a:buClr>
                <a:schemeClr val="accent1"/>
              </a:buClr>
              <a:buSzPct val="65000"/>
              <a:buFont typeface="Wingdings" panose="05000000000000000000" pitchFamily="2" charset="2"/>
              <a:buChar char="n"/>
            </a:pPr>
            <a:endParaRPr lang="en-US" altLang="en-US" sz="2800" dirty="0" smtClean="0">
              <a:latin typeface="+mn-lt"/>
            </a:endParaRPr>
          </a:p>
          <a:p>
            <a:pPr eaLnBrk="1" hangingPunct="1">
              <a:buClr>
                <a:schemeClr val="accent1"/>
              </a:buClr>
              <a:buSzPct val="65000"/>
              <a:buFont typeface="Wingdings" panose="05000000000000000000" pitchFamily="2" charset="2"/>
              <a:buChar char="n"/>
            </a:pPr>
            <a:endParaRPr lang="en-US" altLang="en-US" sz="2800" dirty="0">
              <a:latin typeface="+mn-lt"/>
            </a:endParaRPr>
          </a:p>
          <a:p>
            <a:pPr eaLnBrk="1" hangingPunct="1">
              <a:buClr>
                <a:schemeClr val="accent1"/>
              </a:buClr>
              <a:buSzPct val="65000"/>
              <a:buFont typeface="Wingdings" panose="05000000000000000000" pitchFamily="2" charset="2"/>
              <a:buChar char="n"/>
            </a:pPr>
            <a:r>
              <a:rPr lang="en-US" altLang="en-US" sz="2800" dirty="0" smtClean="0">
                <a:latin typeface="+mn-lt"/>
              </a:rPr>
              <a:t>Grow</a:t>
            </a:r>
            <a:endParaRPr lang="en-US" altLang="en-US" sz="2800" dirty="0">
              <a:latin typeface="+mn-lt"/>
            </a:endParaRPr>
          </a:p>
          <a:p>
            <a:pPr eaLnBrk="1" hangingPunct="1">
              <a:buClr>
                <a:schemeClr val="accent1"/>
              </a:buClr>
              <a:buSzPct val="65000"/>
              <a:buFont typeface="Wingdings" panose="05000000000000000000" pitchFamily="2" charset="2"/>
              <a:buChar char="n"/>
            </a:pPr>
            <a:endParaRPr lang="en-US" altLang="en-US" sz="2800" dirty="0" smtClean="0">
              <a:latin typeface="+mn-lt"/>
            </a:endParaRPr>
          </a:p>
          <a:p>
            <a:pPr eaLnBrk="1" hangingPunct="1">
              <a:buClr>
                <a:schemeClr val="accent1"/>
              </a:buClr>
              <a:buSzPct val="65000"/>
              <a:buFont typeface="Wingdings" panose="05000000000000000000" pitchFamily="2" charset="2"/>
              <a:buChar char="n"/>
            </a:pPr>
            <a:endParaRPr lang="en-US" altLang="en-US" sz="2800" dirty="0">
              <a:latin typeface="+mn-lt"/>
            </a:endParaRPr>
          </a:p>
          <a:p>
            <a:pPr eaLnBrk="1" hangingPunct="1">
              <a:buClr>
                <a:schemeClr val="accent1"/>
              </a:buClr>
              <a:buSzPct val="65000"/>
              <a:buFont typeface="Wingdings" panose="05000000000000000000" pitchFamily="2" charset="2"/>
              <a:buChar char="n"/>
            </a:pPr>
            <a:r>
              <a:rPr lang="en-US" altLang="en-US" sz="2800" dirty="0" smtClean="0">
                <a:latin typeface="+mn-lt"/>
              </a:rPr>
              <a:t>Grow</a:t>
            </a:r>
            <a:endParaRPr lang="en-US" altLang="en-US" sz="2800" dirty="0">
              <a:latin typeface="+mn-lt"/>
            </a:endParaRPr>
          </a:p>
        </p:txBody>
      </p:sp>
      <p:sp>
        <p:nvSpPr>
          <p:cNvPr id="3083" name="Text Box 99"/>
          <p:cNvSpPr txBox="1">
            <a:spLocks noChangeArrowheads="1"/>
          </p:cNvSpPr>
          <p:nvPr/>
        </p:nvSpPr>
        <p:spPr bwMode="auto">
          <a:xfrm>
            <a:off x="2082230" y="3044021"/>
            <a:ext cx="1524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002" tIns="16001" rIns="32002" bIns="16001">
            <a:spAutoFit/>
          </a:bodyPr>
          <a:lstStyle>
            <a:lvl1pPr defTabSz="320675" eaLnBrk="0" hangingPunct="0">
              <a:defRPr>
                <a:solidFill>
                  <a:schemeClr val="tx1"/>
                </a:solidFill>
                <a:latin typeface="Arial" panose="020B0604020202020204" pitchFamily="34" charset="0"/>
              </a:defRPr>
            </a:lvl1pPr>
            <a:lvl2pPr marL="742950" indent="-285750" defTabSz="320675" eaLnBrk="0" hangingPunct="0">
              <a:defRPr>
                <a:solidFill>
                  <a:schemeClr val="tx1"/>
                </a:solidFill>
                <a:latin typeface="Arial" panose="020B0604020202020204" pitchFamily="34" charset="0"/>
              </a:defRPr>
            </a:lvl2pPr>
            <a:lvl3pPr marL="1143000" indent="-228600" defTabSz="320675" eaLnBrk="0" hangingPunct="0">
              <a:defRPr>
                <a:solidFill>
                  <a:schemeClr val="tx1"/>
                </a:solidFill>
                <a:latin typeface="Arial" panose="020B0604020202020204" pitchFamily="34" charset="0"/>
              </a:defRPr>
            </a:lvl3pPr>
            <a:lvl4pPr marL="1600200" indent="-228600" defTabSz="320675" eaLnBrk="0" hangingPunct="0">
              <a:defRPr>
                <a:solidFill>
                  <a:schemeClr val="tx1"/>
                </a:solidFill>
                <a:latin typeface="Arial" panose="020B0604020202020204" pitchFamily="34" charset="0"/>
              </a:defRPr>
            </a:lvl4pPr>
            <a:lvl5pPr marL="2057400" indent="-228600" defTabSz="320675" eaLnBrk="0" hangingPunct="0">
              <a:defRPr>
                <a:solidFill>
                  <a:schemeClr val="tx1"/>
                </a:solidFill>
                <a:latin typeface="Arial" panose="020B0604020202020204" pitchFamily="34" charset="0"/>
              </a:defRPr>
            </a:lvl5pPr>
            <a:lvl6pPr marL="2514600" indent="-228600" defTabSz="320675" eaLnBrk="0" fontAlgn="base" hangingPunct="0">
              <a:spcBef>
                <a:spcPct val="0"/>
              </a:spcBef>
              <a:spcAft>
                <a:spcPct val="0"/>
              </a:spcAft>
              <a:defRPr>
                <a:solidFill>
                  <a:schemeClr val="tx1"/>
                </a:solidFill>
                <a:latin typeface="Arial" panose="020B0604020202020204" pitchFamily="34" charset="0"/>
              </a:defRPr>
            </a:lvl6pPr>
            <a:lvl7pPr marL="2971800" indent="-228600" defTabSz="320675" eaLnBrk="0" fontAlgn="base" hangingPunct="0">
              <a:spcBef>
                <a:spcPct val="0"/>
              </a:spcBef>
              <a:spcAft>
                <a:spcPct val="0"/>
              </a:spcAft>
              <a:defRPr>
                <a:solidFill>
                  <a:schemeClr val="tx1"/>
                </a:solidFill>
                <a:latin typeface="Arial" panose="020B0604020202020204" pitchFamily="34" charset="0"/>
              </a:defRPr>
            </a:lvl7pPr>
            <a:lvl8pPr marL="3429000" indent="-228600" defTabSz="320675" eaLnBrk="0" fontAlgn="base" hangingPunct="0">
              <a:spcBef>
                <a:spcPct val="0"/>
              </a:spcBef>
              <a:spcAft>
                <a:spcPct val="0"/>
              </a:spcAft>
              <a:defRPr>
                <a:solidFill>
                  <a:schemeClr val="tx1"/>
                </a:solidFill>
                <a:latin typeface="Arial" panose="020B0604020202020204" pitchFamily="34" charset="0"/>
              </a:defRPr>
            </a:lvl8pPr>
            <a:lvl9pPr marL="3886200" indent="-228600" defTabSz="32067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Vascular Malformation</a:t>
            </a:r>
          </a:p>
        </p:txBody>
      </p:sp>
      <p:sp>
        <p:nvSpPr>
          <p:cNvPr id="3084" name="Text Box 100"/>
          <p:cNvSpPr txBox="1">
            <a:spLocks noChangeArrowheads="1"/>
          </p:cNvSpPr>
          <p:nvPr/>
        </p:nvSpPr>
        <p:spPr bwMode="auto">
          <a:xfrm>
            <a:off x="2082230" y="1872893"/>
            <a:ext cx="1295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002" tIns="16001" rIns="32002" bIns="16001">
            <a:spAutoFit/>
          </a:bodyPr>
          <a:lstStyle>
            <a:lvl1pPr defTabSz="320675" eaLnBrk="0" hangingPunct="0">
              <a:defRPr>
                <a:solidFill>
                  <a:schemeClr val="tx1"/>
                </a:solidFill>
                <a:latin typeface="Arial" panose="020B0604020202020204" pitchFamily="34" charset="0"/>
              </a:defRPr>
            </a:lvl1pPr>
            <a:lvl2pPr marL="742950" indent="-285750" defTabSz="320675" eaLnBrk="0" hangingPunct="0">
              <a:defRPr>
                <a:solidFill>
                  <a:schemeClr val="tx1"/>
                </a:solidFill>
                <a:latin typeface="Arial" panose="020B0604020202020204" pitchFamily="34" charset="0"/>
              </a:defRPr>
            </a:lvl2pPr>
            <a:lvl3pPr marL="1143000" indent="-228600" defTabSz="320675" eaLnBrk="0" hangingPunct="0">
              <a:defRPr>
                <a:solidFill>
                  <a:schemeClr val="tx1"/>
                </a:solidFill>
                <a:latin typeface="Arial" panose="020B0604020202020204" pitchFamily="34" charset="0"/>
              </a:defRPr>
            </a:lvl3pPr>
            <a:lvl4pPr marL="1600200" indent="-228600" defTabSz="320675" eaLnBrk="0" hangingPunct="0">
              <a:defRPr>
                <a:solidFill>
                  <a:schemeClr val="tx1"/>
                </a:solidFill>
                <a:latin typeface="Arial" panose="020B0604020202020204" pitchFamily="34" charset="0"/>
              </a:defRPr>
            </a:lvl4pPr>
            <a:lvl5pPr marL="2057400" indent="-228600" defTabSz="320675" eaLnBrk="0" hangingPunct="0">
              <a:defRPr>
                <a:solidFill>
                  <a:schemeClr val="tx1"/>
                </a:solidFill>
                <a:latin typeface="Arial" panose="020B0604020202020204" pitchFamily="34" charset="0"/>
              </a:defRPr>
            </a:lvl5pPr>
            <a:lvl6pPr marL="2514600" indent="-228600" defTabSz="320675" eaLnBrk="0" fontAlgn="base" hangingPunct="0">
              <a:spcBef>
                <a:spcPct val="0"/>
              </a:spcBef>
              <a:spcAft>
                <a:spcPct val="0"/>
              </a:spcAft>
              <a:defRPr>
                <a:solidFill>
                  <a:schemeClr val="tx1"/>
                </a:solidFill>
                <a:latin typeface="Arial" panose="020B0604020202020204" pitchFamily="34" charset="0"/>
              </a:defRPr>
            </a:lvl6pPr>
            <a:lvl7pPr marL="2971800" indent="-228600" defTabSz="320675" eaLnBrk="0" fontAlgn="base" hangingPunct="0">
              <a:spcBef>
                <a:spcPct val="0"/>
              </a:spcBef>
              <a:spcAft>
                <a:spcPct val="0"/>
              </a:spcAft>
              <a:defRPr>
                <a:solidFill>
                  <a:schemeClr val="tx1"/>
                </a:solidFill>
                <a:latin typeface="Arial" panose="020B0604020202020204" pitchFamily="34" charset="0"/>
              </a:defRPr>
            </a:lvl7pPr>
            <a:lvl8pPr marL="3429000" indent="-228600" defTabSz="320675" eaLnBrk="0" fontAlgn="base" hangingPunct="0">
              <a:spcBef>
                <a:spcPct val="0"/>
              </a:spcBef>
              <a:spcAft>
                <a:spcPct val="0"/>
              </a:spcAft>
              <a:defRPr>
                <a:solidFill>
                  <a:schemeClr val="tx1"/>
                </a:solidFill>
                <a:latin typeface="Arial" panose="020B0604020202020204" pitchFamily="34" charset="0"/>
              </a:defRPr>
            </a:lvl8pPr>
            <a:lvl9pPr marL="3886200" indent="-228600" defTabSz="32067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a:t>Epidermal Nevus</a:t>
            </a:r>
          </a:p>
        </p:txBody>
      </p:sp>
      <p:sp>
        <p:nvSpPr>
          <p:cNvPr id="3085" name="Text Box 101"/>
          <p:cNvSpPr txBox="1">
            <a:spLocks noChangeArrowheads="1"/>
          </p:cNvSpPr>
          <p:nvPr/>
        </p:nvSpPr>
        <p:spPr bwMode="auto">
          <a:xfrm>
            <a:off x="2082230" y="5114813"/>
            <a:ext cx="14478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002" tIns="16001" rIns="32002" bIns="16001">
            <a:spAutoFit/>
          </a:bodyPr>
          <a:lstStyle>
            <a:lvl1pPr defTabSz="320675" eaLnBrk="0" hangingPunct="0">
              <a:defRPr>
                <a:solidFill>
                  <a:schemeClr val="tx1"/>
                </a:solidFill>
                <a:latin typeface="Arial" panose="020B0604020202020204" pitchFamily="34" charset="0"/>
              </a:defRPr>
            </a:lvl1pPr>
            <a:lvl2pPr marL="742950" indent="-285750" defTabSz="320675" eaLnBrk="0" hangingPunct="0">
              <a:defRPr>
                <a:solidFill>
                  <a:schemeClr val="tx1"/>
                </a:solidFill>
                <a:latin typeface="Arial" panose="020B0604020202020204" pitchFamily="34" charset="0"/>
              </a:defRPr>
            </a:lvl2pPr>
            <a:lvl3pPr marL="1143000" indent="-228600" defTabSz="320675" eaLnBrk="0" hangingPunct="0">
              <a:defRPr>
                <a:solidFill>
                  <a:schemeClr val="tx1"/>
                </a:solidFill>
                <a:latin typeface="Arial" panose="020B0604020202020204" pitchFamily="34" charset="0"/>
              </a:defRPr>
            </a:lvl3pPr>
            <a:lvl4pPr marL="1600200" indent="-228600" defTabSz="320675" eaLnBrk="0" hangingPunct="0">
              <a:defRPr>
                <a:solidFill>
                  <a:schemeClr val="tx1"/>
                </a:solidFill>
                <a:latin typeface="Arial" panose="020B0604020202020204" pitchFamily="34" charset="0"/>
              </a:defRPr>
            </a:lvl4pPr>
            <a:lvl5pPr marL="2057400" indent="-228600" defTabSz="320675" eaLnBrk="0" hangingPunct="0">
              <a:defRPr>
                <a:solidFill>
                  <a:schemeClr val="tx1"/>
                </a:solidFill>
                <a:latin typeface="Arial" panose="020B0604020202020204" pitchFamily="34" charset="0"/>
              </a:defRPr>
            </a:lvl5pPr>
            <a:lvl6pPr marL="2514600" indent="-228600" defTabSz="320675" eaLnBrk="0" fontAlgn="base" hangingPunct="0">
              <a:spcBef>
                <a:spcPct val="0"/>
              </a:spcBef>
              <a:spcAft>
                <a:spcPct val="0"/>
              </a:spcAft>
              <a:defRPr>
                <a:solidFill>
                  <a:schemeClr val="tx1"/>
                </a:solidFill>
                <a:latin typeface="Arial" panose="020B0604020202020204" pitchFamily="34" charset="0"/>
              </a:defRPr>
            </a:lvl6pPr>
            <a:lvl7pPr marL="2971800" indent="-228600" defTabSz="320675" eaLnBrk="0" fontAlgn="base" hangingPunct="0">
              <a:spcBef>
                <a:spcPct val="0"/>
              </a:spcBef>
              <a:spcAft>
                <a:spcPct val="0"/>
              </a:spcAft>
              <a:defRPr>
                <a:solidFill>
                  <a:schemeClr val="tx1"/>
                </a:solidFill>
                <a:latin typeface="Arial" panose="020B0604020202020204" pitchFamily="34" charset="0"/>
              </a:defRPr>
            </a:lvl7pPr>
            <a:lvl8pPr marL="3429000" indent="-228600" defTabSz="320675" eaLnBrk="0" fontAlgn="base" hangingPunct="0">
              <a:spcBef>
                <a:spcPct val="0"/>
              </a:spcBef>
              <a:spcAft>
                <a:spcPct val="0"/>
              </a:spcAft>
              <a:defRPr>
                <a:solidFill>
                  <a:schemeClr val="tx1"/>
                </a:solidFill>
                <a:latin typeface="Arial" panose="020B0604020202020204" pitchFamily="34" charset="0"/>
              </a:defRPr>
            </a:lvl8pPr>
            <a:lvl9pPr marL="3886200" indent="-228600" defTabSz="32067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Connective Tissue Nevus</a:t>
            </a:r>
          </a:p>
        </p:txBody>
      </p:sp>
      <p:sp>
        <p:nvSpPr>
          <p:cNvPr id="3086" name="Text Box 102"/>
          <p:cNvSpPr txBox="1">
            <a:spLocks noChangeArrowheads="1"/>
          </p:cNvSpPr>
          <p:nvPr/>
        </p:nvSpPr>
        <p:spPr bwMode="auto">
          <a:xfrm>
            <a:off x="2082230" y="4216736"/>
            <a:ext cx="9906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002" tIns="16001" rIns="32002" bIns="16001">
            <a:spAutoFit/>
          </a:bodyPr>
          <a:lstStyle>
            <a:lvl1pPr defTabSz="320675" eaLnBrk="0" hangingPunct="0">
              <a:defRPr>
                <a:solidFill>
                  <a:schemeClr val="tx1"/>
                </a:solidFill>
                <a:latin typeface="Arial" panose="020B0604020202020204" pitchFamily="34" charset="0"/>
              </a:defRPr>
            </a:lvl1pPr>
            <a:lvl2pPr marL="742950" indent="-285750" defTabSz="320675" eaLnBrk="0" hangingPunct="0">
              <a:defRPr>
                <a:solidFill>
                  <a:schemeClr val="tx1"/>
                </a:solidFill>
                <a:latin typeface="Arial" panose="020B0604020202020204" pitchFamily="34" charset="0"/>
              </a:defRPr>
            </a:lvl2pPr>
            <a:lvl3pPr marL="1143000" indent="-228600" defTabSz="320675" eaLnBrk="0" hangingPunct="0">
              <a:defRPr>
                <a:solidFill>
                  <a:schemeClr val="tx1"/>
                </a:solidFill>
                <a:latin typeface="Arial" panose="020B0604020202020204" pitchFamily="34" charset="0"/>
              </a:defRPr>
            </a:lvl3pPr>
            <a:lvl4pPr marL="1600200" indent="-228600" defTabSz="320675" eaLnBrk="0" hangingPunct="0">
              <a:defRPr>
                <a:solidFill>
                  <a:schemeClr val="tx1"/>
                </a:solidFill>
                <a:latin typeface="Arial" panose="020B0604020202020204" pitchFamily="34" charset="0"/>
              </a:defRPr>
            </a:lvl4pPr>
            <a:lvl5pPr marL="2057400" indent="-228600" defTabSz="320675" eaLnBrk="0" hangingPunct="0">
              <a:defRPr>
                <a:solidFill>
                  <a:schemeClr val="tx1"/>
                </a:solidFill>
                <a:latin typeface="Arial" panose="020B0604020202020204" pitchFamily="34" charset="0"/>
              </a:defRPr>
            </a:lvl5pPr>
            <a:lvl6pPr marL="2514600" indent="-228600" defTabSz="320675" eaLnBrk="0" fontAlgn="base" hangingPunct="0">
              <a:spcBef>
                <a:spcPct val="0"/>
              </a:spcBef>
              <a:spcAft>
                <a:spcPct val="0"/>
              </a:spcAft>
              <a:defRPr>
                <a:solidFill>
                  <a:schemeClr val="tx1"/>
                </a:solidFill>
                <a:latin typeface="Arial" panose="020B0604020202020204" pitchFamily="34" charset="0"/>
              </a:defRPr>
            </a:lvl6pPr>
            <a:lvl7pPr marL="2971800" indent="-228600" defTabSz="320675" eaLnBrk="0" fontAlgn="base" hangingPunct="0">
              <a:spcBef>
                <a:spcPct val="0"/>
              </a:spcBef>
              <a:spcAft>
                <a:spcPct val="0"/>
              </a:spcAft>
              <a:defRPr>
                <a:solidFill>
                  <a:schemeClr val="tx1"/>
                </a:solidFill>
                <a:latin typeface="Arial" panose="020B0604020202020204" pitchFamily="34" charset="0"/>
              </a:defRPr>
            </a:lvl7pPr>
            <a:lvl8pPr marL="3429000" indent="-228600" defTabSz="320675" eaLnBrk="0" fontAlgn="base" hangingPunct="0">
              <a:spcBef>
                <a:spcPct val="0"/>
              </a:spcBef>
              <a:spcAft>
                <a:spcPct val="0"/>
              </a:spcAft>
              <a:defRPr>
                <a:solidFill>
                  <a:schemeClr val="tx1"/>
                </a:solidFill>
                <a:latin typeface="Arial" panose="020B0604020202020204" pitchFamily="34" charset="0"/>
              </a:defRPr>
            </a:lvl8pPr>
            <a:lvl9pPr marL="3886200" indent="-228600" defTabSz="32067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Lipoma</a:t>
            </a:r>
          </a:p>
        </p:txBody>
      </p:sp>
      <p:sp>
        <p:nvSpPr>
          <p:cNvPr id="3087" name="Oval 103"/>
          <p:cNvSpPr>
            <a:spLocks noChangeArrowheads="1"/>
          </p:cNvSpPr>
          <p:nvPr/>
        </p:nvSpPr>
        <p:spPr bwMode="auto">
          <a:xfrm>
            <a:off x="5727844" y="424238"/>
            <a:ext cx="609600" cy="6096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88" name="Oval 104"/>
          <p:cNvSpPr>
            <a:spLocks noChangeArrowheads="1"/>
          </p:cNvSpPr>
          <p:nvPr/>
        </p:nvSpPr>
        <p:spPr bwMode="auto">
          <a:xfrm>
            <a:off x="7175644" y="157538"/>
            <a:ext cx="1143000" cy="1143000"/>
          </a:xfrm>
          <a:prstGeom prst="ellipse">
            <a:avLst/>
          </a:prstGeom>
          <a:solidFill>
            <a:schemeClr val="accent1"/>
          </a:solidFill>
          <a:ln w="9525">
            <a:solidFill>
              <a:schemeClr val="tx1"/>
            </a:solidFill>
            <a:round/>
            <a:headEnd/>
            <a:tailEnd/>
          </a:ln>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3089" name="Line 105"/>
          <p:cNvSpPr>
            <a:spLocks noChangeShapeType="1"/>
          </p:cNvSpPr>
          <p:nvPr/>
        </p:nvSpPr>
        <p:spPr bwMode="auto">
          <a:xfrm>
            <a:off x="6566044" y="729038"/>
            <a:ext cx="457200" cy="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 name="TextBox 17"/>
          <p:cNvSpPr txBox="1"/>
          <p:nvPr/>
        </p:nvSpPr>
        <p:spPr>
          <a:xfrm>
            <a:off x="7511906" y="6315886"/>
            <a:ext cx="4539679" cy="369332"/>
          </a:xfrm>
          <a:prstGeom prst="rect">
            <a:avLst/>
          </a:prstGeom>
          <a:noFill/>
        </p:spPr>
        <p:txBody>
          <a:bodyPr wrap="square" rtlCol="0">
            <a:spAutoFit/>
          </a:bodyPr>
          <a:lstStyle/>
          <a:p>
            <a:r>
              <a:rPr lang="en-US" dirty="0"/>
              <a:t>J Am </a:t>
            </a:r>
            <a:r>
              <a:rPr lang="en-US" dirty="0" err="1"/>
              <a:t>Acad</a:t>
            </a:r>
            <a:r>
              <a:rPr lang="en-US" dirty="0"/>
              <a:t> </a:t>
            </a:r>
            <a:r>
              <a:rPr lang="en-US" dirty="0" err="1" smtClean="0"/>
              <a:t>Dermatol</a:t>
            </a:r>
            <a:r>
              <a:rPr lang="en-US" dirty="0" smtClean="0"/>
              <a:t>. 2005;52:834-8</a:t>
            </a:r>
            <a:endParaRPr lang="en-US" dirty="0"/>
          </a:p>
        </p:txBody>
      </p:sp>
    </p:spTree>
    <p:extLst>
      <p:ext uri="{BB962C8B-B14F-4D97-AF65-F5344CB8AC3E}">
        <p14:creationId xmlns:p14="http://schemas.microsoft.com/office/powerpoint/2010/main" val="1360167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2514223679"/>
              </p:ext>
            </p:extLst>
          </p:nvPr>
        </p:nvGraphicFramePr>
        <p:xfrm>
          <a:off x="4642881" y="1579730"/>
          <a:ext cx="2121408" cy="1188720"/>
        </p:xfrm>
        <a:graphic>
          <a:graphicData uri="http://schemas.openxmlformats.org/drawingml/2006/chart">
            <c:chart xmlns:c="http://schemas.openxmlformats.org/drawingml/2006/chart" xmlns:r="http://schemas.openxmlformats.org/officeDocument/2006/relationships" r:id="rId2"/>
          </a:graphicData>
        </a:graphic>
      </p:graphicFrame>
      <p:sp>
        <p:nvSpPr>
          <p:cNvPr id="3078" name="Rectangle 2"/>
          <p:cNvSpPr>
            <a:spLocks noGrp="1" noChangeArrowheads="1"/>
          </p:cNvSpPr>
          <p:nvPr>
            <p:ph type="title"/>
          </p:nvPr>
        </p:nvSpPr>
        <p:spPr/>
        <p:txBody>
          <a:bodyPr/>
          <a:lstStyle/>
          <a:p>
            <a:pPr eaLnBrk="1" hangingPunct="1"/>
            <a:r>
              <a:rPr lang="en-US" altLang="en-US" dirty="0" smtClean="0"/>
              <a:t>Frequency of skin changes</a:t>
            </a:r>
          </a:p>
        </p:txBody>
      </p:sp>
      <p:sp>
        <p:nvSpPr>
          <p:cNvPr id="3083" name="Text Box 99"/>
          <p:cNvSpPr txBox="1">
            <a:spLocks noChangeArrowheads="1"/>
          </p:cNvSpPr>
          <p:nvPr/>
        </p:nvSpPr>
        <p:spPr bwMode="auto">
          <a:xfrm>
            <a:off x="2082230" y="3044021"/>
            <a:ext cx="15240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002" tIns="16001" rIns="32002" bIns="16001">
            <a:spAutoFit/>
          </a:bodyPr>
          <a:lstStyle>
            <a:lvl1pPr defTabSz="320675" eaLnBrk="0" hangingPunct="0">
              <a:defRPr>
                <a:solidFill>
                  <a:schemeClr val="tx1"/>
                </a:solidFill>
                <a:latin typeface="Arial" panose="020B0604020202020204" pitchFamily="34" charset="0"/>
              </a:defRPr>
            </a:lvl1pPr>
            <a:lvl2pPr marL="742950" indent="-285750" defTabSz="320675" eaLnBrk="0" hangingPunct="0">
              <a:defRPr>
                <a:solidFill>
                  <a:schemeClr val="tx1"/>
                </a:solidFill>
                <a:latin typeface="Arial" panose="020B0604020202020204" pitchFamily="34" charset="0"/>
              </a:defRPr>
            </a:lvl2pPr>
            <a:lvl3pPr marL="1143000" indent="-228600" defTabSz="320675" eaLnBrk="0" hangingPunct="0">
              <a:defRPr>
                <a:solidFill>
                  <a:schemeClr val="tx1"/>
                </a:solidFill>
                <a:latin typeface="Arial" panose="020B0604020202020204" pitchFamily="34" charset="0"/>
              </a:defRPr>
            </a:lvl3pPr>
            <a:lvl4pPr marL="1600200" indent="-228600" defTabSz="320675" eaLnBrk="0" hangingPunct="0">
              <a:defRPr>
                <a:solidFill>
                  <a:schemeClr val="tx1"/>
                </a:solidFill>
                <a:latin typeface="Arial" panose="020B0604020202020204" pitchFamily="34" charset="0"/>
              </a:defRPr>
            </a:lvl4pPr>
            <a:lvl5pPr marL="2057400" indent="-228600" defTabSz="320675" eaLnBrk="0" hangingPunct="0">
              <a:defRPr>
                <a:solidFill>
                  <a:schemeClr val="tx1"/>
                </a:solidFill>
                <a:latin typeface="Arial" panose="020B0604020202020204" pitchFamily="34" charset="0"/>
              </a:defRPr>
            </a:lvl5pPr>
            <a:lvl6pPr marL="2514600" indent="-228600" defTabSz="320675" eaLnBrk="0" fontAlgn="base" hangingPunct="0">
              <a:spcBef>
                <a:spcPct val="0"/>
              </a:spcBef>
              <a:spcAft>
                <a:spcPct val="0"/>
              </a:spcAft>
              <a:defRPr>
                <a:solidFill>
                  <a:schemeClr val="tx1"/>
                </a:solidFill>
                <a:latin typeface="Arial" panose="020B0604020202020204" pitchFamily="34" charset="0"/>
              </a:defRPr>
            </a:lvl6pPr>
            <a:lvl7pPr marL="2971800" indent="-228600" defTabSz="320675" eaLnBrk="0" fontAlgn="base" hangingPunct="0">
              <a:spcBef>
                <a:spcPct val="0"/>
              </a:spcBef>
              <a:spcAft>
                <a:spcPct val="0"/>
              </a:spcAft>
              <a:defRPr>
                <a:solidFill>
                  <a:schemeClr val="tx1"/>
                </a:solidFill>
                <a:latin typeface="Arial" panose="020B0604020202020204" pitchFamily="34" charset="0"/>
              </a:defRPr>
            </a:lvl7pPr>
            <a:lvl8pPr marL="3429000" indent="-228600" defTabSz="320675" eaLnBrk="0" fontAlgn="base" hangingPunct="0">
              <a:spcBef>
                <a:spcPct val="0"/>
              </a:spcBef>
              <a:spcAft>
                <a:spcPct val="0"/>
              </a:spcAft>
              <a:defRPr>
                <a:solidFill>
                  <a:schemeClr val="tx1"/>
                </a:solidFill>
                <a:latin typeface="Arial" panose="020B0604020202020204" pitchFamily="34" charset="0"/>
              </a:defRPr>
            </a:lvl8pPr>
            <a:lvl9pPr marL="3886200" indent="-228600" defTabSz="32067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Vascular Malformation</a:t>
            </a:r>
          </a:p>
        </p:txBody>
      </p:sp>
      <p:sp>
        <p:nvSpPr>
          <p:cNvPr id="3084" name="Text Box 100"/>
          <p:cNvSpPr txBox="1">
            <a:spLocks noChangeArrowheads="1"/>
          </p:cNvSpPr>
          <p:nvPr/>
        </p:nvSpPr>
        <p:spPr bwMode="auto">
          <a:xfrm>
            <a:off x="2082230" y="1872893"/>
            <a:ext cx="129540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002" tIns="16001" rIns="32002" bIns="16001">
            <a:spAutoFit/>
          </a:bodyPr>
          <a:lstStyle>
            <a:lvl1pPr defTabSz="320675" eaLnBrk="0" hangingPunct="0">
              <a:defRPr>
                <a:solidFill>
                  <a:schemeClr val="tx1"/>
                </a:solidFill>
                <a:latin typeface="Arial" panose="020B0604020202020204" pitchFamily="34" charset="0"/>
              </a:defRPr>
            </a:lvl1pPr>
            <a:lvl2pPr marL="742950" indent="-285750" defTabSz="320675" eaLnBrk="0" hangingPunct="0">
              <a:defRPr>
                <a:solidFill>
                  <a:schemeClr val="tx1"/>
                </a:solidFill>
                <a:latin typeface="Arial" panose="020B0604020202020204" pitchFamily="34" charset="0"/>
              </a:defRPr>
            </a:lvl2pPr>
            <a:lvl3pPr marL="1143000" indent="-228600" defTabSz="320675" eaLnBrk="0" hangingPunct="0">
              <a:defRPr>
                <a:solidFill>
                  <a:schemeClr val="tx1"/>
                </a:solidFill>
                <a:latin typeface="Arial" panose="020B0604020202020204" pitchFamily="34" charset="0"/>
              </a:defRPr>
            </a:lvl3pPr>
            <a:lvl4pPr marL="1600200" indent="-228600" defTabSz="320675" eaLnBrk="0" hangingPunct="0">
              <a:defRPr>
                <a:solidFill>
                  <a:schemeClr val="tx1"/>
                </a:solidFill>
                <a:latin typeface="Arial" panose="020B0604020202020204" pitchFamily="34" charset="0"/>
              </a:defRPr>
            </a:lvl4pPr>
            <a:lvl5pPr marL="2057400" indent="-228600" defTabSz="320675" eaLnBrk="0" hangingPunct="0">
              <a:defRPr>
                <a:solidFill>
                  <a:schemeClr val="tx1"/>
                </a:solidFill>
                <a:latin typeface="Arial" panose="020B0604020202020204" pitchFamily="34" charset="0"/>
              </a:defRPr>
            </a:lvl5pPr>
            <a:lvl6pPr marL="2514600" indent="-228600" defTabSz="320675" eaLnBrk="0" fontAlgn="base" hangingPunct="0">
              <a:spcBef>
                <a:spcPct val="0"/>
              </a:spcBef>
              <a:spcAft>
                <a:spcPct val="0"/>
              </a:spcAft>
              <a:defRPr>
                <a:solidFill>
                  <a:schemeClr val="tx1"/>
                </a:solidFill>
                <a:latin typeface="Arial" panose="020B0604020202020204" pitchFamily="34" charset="0"/>
              </a:defRPr>
            </a:lvl6pPr>
            <a:lvl7pPr marL="2971800" indent="-228600" defTabSz="320675" eaLnBrk="0" fontAlgn="base" hangingPunct="0">
              <a:spcBef>
                <a:spcPct val="0"/>
              </a:spcBef>
              <a:spcAft>
                <a:spcPct val="0"/>
              </a:spcAft>
              <a:defRPr>
                <a:solidFill>
                  <a:schemeClr val="tx1"/>
                </a:solidFill>
                <a:latin typeface="Arial" panose="020B0604020202020204" pitchFamily="34" charset="0"/>
              </a:defRPr>
            </a:lvl7pPr>
            <a:lvl8pPr marL="3429000" indent="-228600" defTabSz="320675" eaLnBrk="0" fontAlgn="base" hangingPunct="0">
              <a:spcBef>
                <a:spcPct val="0"/>
              </a:spcBef>
              <a:spcAft>
                <a:spcPct val="0"/>
              </a:spcAft>
              <a:defRPr>
                <a:solidFill>
                  <a:schemeClr val="tx1"/>
                </a:solidFill>
                <a:latin typeface="Arial" panose="020B0604020202020204" pitchFamily="34" charset="0"/>
              </a:defRPr>
            </a:lvl8pPr>
            <a:lvl9pPr marL="3886200" indent="-228600" defTabSz="32067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dirty="0"/>
              <a:t>Epidermal Nevus</a:t>
            </a:r>
          </a:p>
        </p:txBody>
      </p:sp>
      <p:sp>
        <p:nvSpPr>
          <p:cNvPr id="3085" name="Text Box 101"/>
          <p:cNvSpPr txBox="1">
            <a:spLocks noChangeArrowheads="1"/>
          </p:cNvSpPr>
          <p:nvPr/>
        </p:nvSpPr>
        <p:spPr bwMode="auto">
          <a:xfrm>
            <a:off x="2082230" y="5114813"/>
            <a:ext cx="1447800"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002" tIns="16001" rIns="32002" bIns="16001">
            <a:spAutoFit/>
          </a:bodyPr>
          <a:lstStyle>
            <a:lvl1pPr defTabSz="320675" eaLnBrk="0" hangingPunct="0">
              <a:defRPr>
                <a:solidFill>
                  <a:schemeClr val="tx1"/>
                </a:solidFill>
                <a:latin typeface="Arial" panose="020B0604020202020204" pitchFamily="34" charset="0"/>
              </a:defRPr>
            </a:lvl1pPr>
            <a:lvl2pPr marL="742950" indent="-285750" defTabSz="320675" eaLnBrk="0" hangingPunct="0">
              <a:defRPr>
                <a:solidFill>
                  <a:schemeClr val="tx1"/>
                </a:solidFill>
                <a:latin typeface="Arial" panose="020B0604020202020204" pitchFamily="34" charset="0"/>
              </a:defRPr>
            </a:lvl2pPr>
            <a:lvl3pPr marL="1143000" indent="-228600" defTabSz="320675" eaLnBrk="0" hangingPunct="0">
              <a:defRPr>
                <a:solidFill>
                  <a:schemeClr val="tx1"/>
                </a:solidFill>
                <a:latin typeface="Arial" panose="020B0604020202020204" pitchFamily="34" charset="0"/>
              </a:defRPr>
            </a:lvl3pPr>
            <a:lvl4pPr marL="1600200" indent="-228600" defTabSz="320675" eaLnBrk="0" hangingPunct="0">
              <a:defRPr>
                <a:solidFill>
                  <a:schemeClr val="tx1"/>
                </a:solidFill>
                <a:latin typeface="Arial" panose="020B0604020202020204" pitchFamily="34" charset="0"/>
              </a:defRPr>
            </a:lvl4pPr>
            <a:lvl5pPr marL="2057400" indent="-228600" defTabSz="320675" eaLnBrk="0" hangingPunct="0">
              <a:defRPr>
                <a:solidFill>
                  <a:schemeClr val="tx1"/>
                </a:solidFill>
                <a:latin typeface="Arial" panose="020B0604020202020204" pitchFamily="34" charset="0"/>
              </a:defRPr>
            </a:lvl5pPr>
            <a:lvl6pPr marL="2514600" indent="-228600" defTabSz="320675" eaLnBrk="0" fontAlgn="base" hangingPunct="0">
              <a:spcBef>
                <a:spcPct val="0"/>
              </a:spcBef>
              <a:spcAft>
                <a:spcPct val="0"/>
              </a:spcAft>
              <a:defRPr>
                <a:solidFill>
                  <a:schemeClr val="tx1"/>
                </a:solidFill>
                <a:latin typeface="Arial" panose="020B0604020202020204" pitchFamily="34" charset="0"/>
              </a:defRPr>
            </a:lvl6pPr>
            <a:lvl7pPr marL="2971800" indent="-228600" defTabSz="320675" eaLnBrk="0" fontAlgn="base" hangingPunct="0">
              <a:spcBef>
                <a:spcPct val="0"/>
              </a:spcBef>
              <a:spcAft>
                <a:spcPct val="0"/>
              </a:spcAft>
              <a:defRPr>
                <a:solidFill>
                  <a:schemeClr val="tx1"/>
                </a:solidFill>
                <a:latin typeface="Arial" panose="020B0604020202020204" pitchFamily="34" charset="0"/>
              </a:defRPr>
            </a:lvl7pPr>
            <a:lvl8pPr marL="3429000" indent="-228600" defTabSz="320675" eaLnBrk="0" fontAlgn="base" hangingPunct="0">
              <a:spcBef>
                <a:spcPct val="0"/>
              </a:spcBef>
              <a:spcAft>
                <a:spcPct val="0"/>
              </a:spcAft>
              <a:defRPr>
                <a:solidFill>
                  <a:schemeClr val="tx1"/>
                </a:solidFill>
                <a:latin typeface="Arial" panose="020B0604020202020204" pitchFamily="34" charset="0"/>
              </a:defRPr>
            </a:lvl8pPr>
            <a:lvl9pPr marL="3886200" indent="-228600" defTabSz="32067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Connective Tissue Nevus</a:t>
            </a:r>
          </a:p>
        </p:txBody>
      </p:sp>
      <p:sp>
        <p:nvSpPr>
          <p:cNvPr id="3086" name="Text Box 102"/>
          <p:cNvSpPr txBox="1">
            <a:spLocks noChangeArrowheads="1"/>
          </p:cNvSpPr>
          <p:nvPr/>
        </p:nvSpPr>
        <p:spPr bwMode="auto">
          <a:xfrm>
            <a:off x="2082230" y="4216736"/>
            <a:ext cx="9906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2002" tIns="16001" rIns="32002" bIns="16001">
            <a:spAutoFit/>
          </a:bodyPr>
          <a:lstStyle>
            <a:lvl1pPr defTabSz="320675" eaLnBrk="0" hangingPunct="0">
              <a:defRPr>
                <a:solidFill>
                  <a:schemeClr val="tx1"/>
                </a:solidFill>
                <a:latin typeface="Arial" panose="020B0604020202020204" pitchFamily="34" charset="0"/>
              </a:defRPr>
            </a:lvl1pPr>
            <a:lvl2pPr marL="742950" indent="-285750" defTabSz="320675" eaLnBrk="0" hangingPunct="0">
              <a:defRPr>
                <a:solidFill>
                  <a:schemeClr val="tx1"/>
                </a:solidFill>
                <a:latin typeface="Arial" panose="020B0604020202020204" pitchFamily="34" charset="0"/>
              </a:defRPr>
            </a:lvl2pPr>
            <a:lvl3pPr marL="1143000" indent="-228600" defTabSz="320675" eaLnBrk="0" hangingPunct="0">
              <a:defRPr>
                <a:solidFill>
                  <a:schemeClr val="tx1"/>
                </a:solidFill>
                <a:latin typeface="Arial" panose="020B0604020202020204" pitchFamily="34" charset="0"/>
              </a:defRPr>
            </a:lvl3pPr>
            <a:lvl4pPr marL="1600200" indent="-228600" defTabSz="320675" eaLnBrk="0" hangingPunct="0">
              <a:defRPr>
                <a:solidFill>
                  <a:schemeClr val="tx1"/>
                </a:solidFill>
                <a:latin typeface="Arial" panose="020B0604020202020204" pitchFamily="34" charset="0"/>
              </a:defRPr>
            </a:lvl4pPr>
            <a:lvl5pPr marL="2057400" indent="-228600" defTabSz="320675" eaLnBrk="0" hangingPunct="0">
              <a:defRPr>
                <a:solidFill>
                  <a:schemeClr val="tx1"/>
                </a:solidFill>
                <a:latin typeface="Arial" panose="020B0604020202020204" pitchFamily="34" charset="0"/>
              </a:defRPr>
            </a:lvl5pPr>
            <a:lvl6pPr marL="2514600" indent="-228600" defTabSz="320675" eaLnBrk="0" fontAlgn="base" hangingPunct="0">
              <a:spcBef>
                <a:spcPct val="0"/>
              </a:spcBef>
              <a:spcAft>
                <a:spcPct val="0"/>
              </a:spcAft>
              <a:defRPr>
                <a:solidFill>
                  <a:schemeClr val="tx1"/>
                </a:solidFill>
                <a:latin typeface="Arial" panose="020B0604020202020204" pitchFamily="34" charset="0"/>
              </a:defRPr>
            </a:lvl6pPr>
            <a:lvl7pPr marL="2971800" indent="-228600" defTabSz="320675" eaLnBrk="0" fontAlgn="base" hangingPunct="0">
              <a:spcBef>
                <a:spcPct val="0"/>
              </a:spcBef>
              <a:spcAft>
                <a:spcPct val="0"/>
              </a:spcAft>
              <a:defRPr>
                <a:solidFill>
                  <a:schemeClr val="tx1"/>
                </a:solidFill>
                <a:latin typeface="Arial" panose="020B0604020202020204" pitchFamily="34" charset="0"/>
              </a:defRPr>
            </a:lvl7pPr>
            <a:lvl8pPr marL="3429000" indent="-228600" defTabSz="320675" eaLnBrk="0" fontAlgn="base" hangingPunct="0">
              <a:spcBef>
                <a:spcPct val="0"/>
              </a:spcBef>
              <a:spcAft>
                <a:spcPct val="0"/>
              </a:spcAft>
              <a:defRPr>
                <a:solidFill>
                  <a:schemeClr val="tx1"/>
                </a:solidFill>
                <a:latin typeface="Arial" panose="020B0604020202020204" pitchFamily="34" charset="0"/>
              </a:defRPr>
            </a:lvl8pPr>
            <a:lvl9pPr marL="3886200" indent="-228600" defTabSz="320675"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b="1"/>
              <a:t>Lipoma</a:t>
            </a:r>
          </a:p>
        </p:txBody>
      </p:sp>
      <p:sp>
        <p:nvSpPr>
          <p:cNvPr id="18" name="TextBox 17"/>
          <p:cNvSpPr txBox="1"/>
          <p:nvPr/>
        </p:nvSpPr>
        <p:spPr>
          <a:xfrm>
            <a:off x="7511906" y="6315886"/>
            <a:ext cx="4539679" cy="369332"/>
          </a:xfrm>
          <a:prstGeom prst="rect">
            <a:avLst/>
          </a:prstGeom>
          <a:noFill/>
        </p:spPr>
        <p:txBody>
          <a:bodyPr wrap="square" rtlCol="0">
            <a:spAutoFit/>
          </a:bodyPr>
          <a:lstStyle/>
          <a:p>
            <a:r>
              <a:rPr lang="nb-NO" dirty="0"/>
              <a:t>Pediatr Dermatol. </a:t>
            </a:r>
            <a:r>
              <a:rPr lang="nb-NO" dirty="0" smtClean="0"/>
              <a:t>2021;38:794-799</a:t>
            </a:r>
            <a:r>
              <a:rPr lang="nb-NO" dirty="0"/>
              <a:t>.</a:t>
            </a:r>
            <a:endParaRPr lang="en-US" dirty="0"/>
          </a:p>
        </p:txBody>
      </p:sp>
      <p:graphicFrame>
        <p:nvGraphicFramePr>
          <p:cNvPr id="12" name="Chart 11"/>
          <p:cNvGraphicFramePr/>
          <p:nvPr>
            <p:extLst>
              <p:ext uri="{D42A27DB-BD31-4B8C-83A1-F6EECF244321}">
                <p14:modId xmlns:p14="http://schemas.microsoft.com/office/powerpoint/2010/main" val="3842520173"/>
              </p:ext>
            </p:extLst>
          </p:nvPr>
        </p:nvGraphicFramePr>
        <p:xfrm>
          <a:off x="4643195" y="2739673"/>
          <a:ext cx="2120780" cy="11887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1960662767"/>
              </p:ext>
            </p:extLst>
          </p:nvPr>
        </p:nvGraphicFramePr>
        <p:xfrm>
          <a:off x="4642881" y="3899616"/>
          <a:ext cx="2121408" cy="11887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p:cNvGraphicFramePr/>
          <p:nvPr>
            <p:extLst>
              <p:ext uri="{D42A27DB-BD31-4B8C-83A1-F6EECF244321}">
                <p14:modId xmlns:p14="http://schemas.microsoft.com/office/powerpoint/2010/main" val="3141209192"/>
              </p:ext>
            </p:extLst>
          </p:nvPr>
        </p:nvGraphicFramePr>
        <p:xfrm>
          <a:off x="4642881" y="5059560"/>
          <a:ext cx="2121408" cy="11887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32240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smtClean="0"/>
              <a:t>Trends</a:t>
            </a:r>
          </a:p>
        </p:txBody>
      </p:sp>
      <p:sp>
        <p:nvSpPr>
          <p:cNvPr id="15363" name="Rectangle 10"/>
          <p:cNvSpPr>
            <a:spLocks noChangeArrowheads="1"/>
          </p:cNvSpPr>
          <p:nvPr/>
        </p:nvSpPr>
        <p:spPr bwMode="auto">
          <a:xfrm>
            <a:off x="2057400" y="1606191"/>
            <a:ext cx="9418834" cy="4445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buClr>
                <a:schemeClr val="accent1"/>
              </a:buClr>
              <a:buSzPct val="65000"/>
              <a:buFont typeface="Wingdings" panose="05000000000000000000" pitchFamily="2" charset="2"/>
              <a:buChar char="n"/>
            </a:pPr>
            <a:r>
              <a:rPr lang="en-US" altLang="en-US" sz="3000" dirty="0">
                <a:latin typeface="+mn-lt"/>
              </a:rPr>
              <a:t>Early onset, stable size and number</a:t>
            </a:r>
          </a:p>
          <a:p>
            <a:pPr lvl="1" eaLnBrk="1" hangingPunct="1">
              <a:buClr>
                <a:schemeClr val="accent2"/>
              </a:buClr>
              <a:buSzPct val="60000"/>
              <a:buFont typeface="Wingdings" panose="05000000000000000000" pitchFamily="2" charset="2"/>
              <a:buChar char="q"/>
            </a:pPr>
            <a:r>
              <a:rPr lang="en-US" altLang="en-US" sz="2600" dirty="0">
                <a:latin typeface="+mn-lt"/>
              </a:rPr>
              <a:t>Epidermal nevus</a:t>
            </a:r>
          </a:p>
          <a:p>
            <a:pPr lvl="1" eaLnBrk="1" hangingPunct="1">
              <a:buClr>
                <a:schemeClr val="accent2"/>
              </a:buClr>
              <a:buSzPct val="60000"/>
              <a:buFont typeface="Wingdings" panose="05000000000000000000" pitchFamily="2" charset="2"/>
              <a:buChar char="q"/>
            </a:pPr>
            <a:r>
              <a:rPr lang="en-US" altLang="en-US" sz="2600" dirty="0">
                <a:latin typeface="+mn-lt"/>
              </a:rPr>
              <a:t>Vascular </a:t>
            </a:r>
            <a:r>
              <a:rPr lang="en-US" altLang="en-US" sz="2600" dirty="0" smtClean="0">
                <a:latin typeface="+mn-lt"/>
              </a:rPr>
              <a:t>malformations</a:t>
            </a:r>
          </a:p>
          <a:p>
            <a:pPr lvl="1" eaLnBrk="1" hangingPunct="1">
              <a:buClr>
                <a:schemeClr val="accent2"/>
              </a:buClr>
              <a:buSzPct val="60000"/>
              <a:buFont typeface="Wingdings" panose="05000000000000000000" pitchFamily="2" charset="2"/>
              <a:buChar char="q"/>
            </a:pPr>
            <a:endParaRPr lang="en-US" altLang="en-US" sz="2600" dirty="0">
              <a:latin typeface="+mn-lt"/>
            </a:endParaRPr>
          </a:p>
          <a:p>
            <a:pPr eaLnBrk="1" hangingPunct="1">
              <a:buClr>
                <a:schemeClr val="accent1"/>
              </a:buClr>
              <a:buSzPct val="65000"/>
              <a:buFont typeface="Wingdings" panose="05000000000000000000" pitchFamily="2" charset="2"/>
              <a:buChar char="n"/>
            </a:pPr>
            <a:r>
              <a:rPr lang="en-US" altLang="en-US" sz="3000" dirty="0" smtClean="0">
                <a:latin typeface="+mn-lt"/>
              </a:rPr>
              <a:t>Later </a:t>
            </a:r>
            <a:r>
              <a:rPr lang="en-US" altLang="en-US" sz="3000" dirty="0">
                <a:latin typeface="+mn-lt"/>
              </a:rPr>
              <a:t>onset, new lesions, grows</a:t>
            </a:r>
          </a:p>
          <a:p>
            <a:pPr lvl="1" eaLnBrk="1" hangingPunct="1">
              <a:buClr>
                <a:schemeClr val="accent2"/>
              </a:buClr>
              <a:buSzPct val="60000"/>
              <a:buFont typeface="Wingdings" panose="05000000000000000000" pitchFamily="2" charset="2"/>
              <a:buChar char="q"/>
            </a:pPr>
            <a:r>
              <a:rPr lang="en-US" altLang="en-US" sz="2600" dirty="0">
                <a:latin typeface="+mn-lt"/>
              </a:rPr>
              <a:t>Lipomas</a:t>
            </a:r>
          </a:p>
          <a:p>
            <a:pPr lvl="1" eaLnBrk="1" hangingPunct="1">
              <a:buClr>
                <a:schemeClr val="accent2"/>
              </a:buClr>
              <a:buSzPct val="60000"/>
              <a:buFont typeface="Wingdings" panose="05000000000000000000" pitchFamily="2" charset="2"/>
              <a:buChar char="q"/>
            </a:pPr>
            <a:r>
              <a:rPr lang="en-US" altLang="en-US" sz="2600" dirty="0">
                <a:latin typeface="+mn-lt"/>
              </a:rPr>
              <a:t>Connective tissue </a:t>
            </a:r>
            <a:r>
              <a:rPr lang="en-US" altLang="en-US" sz="2600" dirty="0" smtClean="0">
                <a:latin typeface="+mn-lt"/>
              </a:rPr>
              <a:t>nevus</a:t>
            </a:r>
            <a:endParaRPr lang="en-US" altLang="en-US" sz="3000" dirty="0">
              <a:latin typeface="+mn-lt"/>
            </a:endParaRPr>
          </a:p>
          <a:p>
            <a:pPr marL="457200" lvl="1" indent="0" eaLnBrk="1" hangingPunct="1">
              <a:buClr>
                <a:schemeClr val="accent2"/>
              </a:buClr>
              <a:buSzPct val="60000"/>
            </a:pPr>
            <a:endParaRPr lang="en-US" altLang="en-US" sz="2600" dirty="0" smtClean="0"/>
          </a:p>
        </p:txBody>
      </p:sp>
    </p:spTree>
    <p:extLst>
      <p:ext uri="{BB962C8B-B14F-4D97-AF65-F5344CB8AC3E}">
        <p14:creationId xmlns:p14="http://schemas.microsoft.com/office/powerpoint/2010/main" val="4083517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1583</TotalTime>
  <Words>1585</Words>
  <Application>Microsoft Office PowerPoint</Application>
  <PresentationFormat>Widescreen</PresentationFormat>
  <Paragraphs>339</Paragraphs>
  <Slides>38</Slides>
  <Notes>7</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4" baseType="lpstr">
      <vt:lpstr>Arial</vt:lpstr>
      <vt:lpstr>Calibri</vt:lpstr>
      <vt:lpstr>Calibri Light</vt:lpstr>
      <vt:lpstr>Wingdings</vt:lpstr>
      <vt:lpstr>Office Theme</vt:lpstr>
      <vt:lpstr>Chart</vt:lpstr>
      <vt:lpstr>Things to know about the skin in Proteus syndrome</vt:lpstr>
      <vt:lpstr>Disclaimers</vt:lpstr>
      <vt:lpstr>Types of skin changes in Proteus syndrome</vt:lpstr>
      <vt:lpstr>Locations</vt:lpstr>
      <vt:lpstr>Age of Onset</vt:lpstr>
      <vt:lpstr>Later new arrivals</vt:lpstr>
      <vt:lpstr>Growth</vt:lpstr>
      <vt:lpstr>Frequency of skin changes</vt:lpstr>
      <vt:lpstr>Trends</vt:lpstr>
      <vt:lpstr>Cerebriform connective tissue nevus (CCTN)</vt:lpstr>
      <vt:lpstr>Progression of CCTN</vt:lpstr>
      <vt:lpstr>Additional skin changes</vt:lpstr>
      <vt:lpstr>Potential problems from skin changes</vt:lpstr>
      <vt:lpstr>Medical utility of skin changes</vt:lpstr>
      <vt:lpstr>What causes these changes in skin?</vt:lpstr>
      <vt:lpstr>Normal appearing skin </vt:lpstr>
      <vt:lpstr>Connective Tissue Nevus</vt:lpstr>
      <vt:lpstr>PowerPoint Presentation</vt:lpstr>
      <vt:lpstr>PowerPoint Presentation</vt:lpstr>
      <vt:lpstr>Growth of CCTN</vt:lpstr>
      <vt:lpstr>Will treatment slow the rate of growth?</vt:lpstr>
      <vt:lpstr>Miransertib</vt:lpstr>
      <vt:lpstr>Gentle skin care</vt:lpstr>
      <vt:lpstr>Approaches to treatment</vt:lpstr>
      <vt:lpstr>Epidermal Nevi</vt:lpstr>
      <vt:lpstr>Treatment of Dry Skin</vt:lpstr>
      <vt:lpstr>Treatment of Sensitive Skin</vt:lpstr>
      <vt:lpstr>Vascular Malformations</vt:lpstr>
      <vt:lpstr>Vascular Malformations</vt:lpstr>
      <vt:lpstr>Lipomas</vt:lpstr>
      <vt:lpstr>Connective Tissue Nevi</vt:lpstr>
      <vt:lpstr>Causes of Odor</vt:lpstr>
      <vt:lpstr>Treatment of Odor</vt:lpstr>
      <vt:lpstr>Treatment of Odor</vt:lpstr>
      <vt:lpstr>Treatment of Odor</vt:lpstr>
      <vt:lpstr>When to Seek Treatment of Skin Lesions</vt:lpstr>
      <vt:lpstr>Summary</vt:lpstr>
      <vt:lpstr>Acknowledgements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Darling</dc:creator>
  <cp:lastModifiedBy>THOMAS DARLING</cp:lastModifiedBy>
  <cp:revision>158</cp:revision>
  <dcterms:created xsi:type="dcterms:W3CDTF">2015-09-15T02:29:40Z</dcterms:created>
  <dcterms:modified xsi:type="dcterms:W3CDTF">2022-10-06T23:00:26Z</dcterms:modified>
</cp:coreProperties>
</file>