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1"/>
  </p:notesMasterIdLst>
  <p:handoutMasterIdLst>
    <p:handoutMasterId r:id="rId32"/>
  </p:handoutMasterIdLst>
  <p:sldIdLst>
    <p:sldId id="293" r:id="rId2"/>
    <p:sldId id="319" r:id="rId3"/>
    <p:sldId id="344" r:id="rId4"/>
    <p:sldId id="318" r:id="rId5"/>
    <p:sldId id="317" r:id="rId6"/>
    <p:sldId id="322" r:id="rId7"/>
    <p:sldId id="321" r:id="rId8"/>
    <p:sldId id="323" r:id="rId9"/>
    <p:sldId id="324" r:id="rId10"/>
    <p:sldId id="325" r:id="rId11"/>
    <p:sldId id="326" r:id="rId12"/>
    <p:sldId id="343" r:id="rId13"/>
    <p:sldId id="328" r:id="rId14"/>
    <p:sldId id="329" r:id="rId15"/>
    <p:sldId id="330" r:id="rId16"/>
    <p:sldId id="332" r:id="rId17"/>
    <p:sldId id="331" r:id="rId18"/>
    <p:sldId id="334" r:id="rId19"/>
    <p:sldId id="333" r:id="rId20"/>
    <p:sldId id="335" r:id="rId21"/>
    <p:sldId id="336" r:id="rId22"/>
    <p:sldId id="337" r:id="rId23"/>
    <p:sldId id="338" r:id="rId24"/>
    <p:sldId id="340" r:id="rId25"/>
    <p:sldId id="339" r:id="rId26"/>
    <p:sldId id="341" r:id="rId27"/>
    <p:sldId id="342" r:id="rId28"/>
    <p:sldId id="345" r:id="rId29"/>
    <p:sldId id="292" r:id="rId3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AE3"/>
    <a:srgbClr val="5E9CB0"/>
    <a:srgbClr val="F2F2F2"/>
    <a:srgbClr val="FFFFFF"/>
    <a:srgbClr val="616365"/>
    <a:srgbClr val="02102A"/>
    <a:srgbClr val="052150"/>
    <a:srgbClr val="032251"/>
    <a:srgbClr val="03204C"/>
    <a:srgbClr val="021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659"/>
  </p:normalViewPr>
  <p:slideViewPr>
    <p:cSldViewPr snapToGrid="0">
      <p:cViewPr varScale="1">
        <p:scale>
          <a:sx n="101" d="100"/>
          <a:sy n="101" d="100"/>
        </p:scale>
        <p:origin x="11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6720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2BA2-F4CF-4E48-A6D9-6D48925772B1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9539-F269-B64D-B583-3588045F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8:01:43.8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1 217 16383,'71'-13'0,"1"-1"0,-1 0 0,12-5 0,1 2 0,-8 9 0,4 3 0,-3-1 0,17-8 0,-1 1 0,-22 5 0,3 1 0,-4 0 0,20-3 0,-3 1 0,-11 0 0,-2 1 0,-7 7 0,-2 1 0,-9-5 0,0 2 0,12 3 0,-1 0 0,-16-4 0,-1 0 0,4 3 0,1 0 0,3-3 0,-2 1 0,22 3 0,-25 0 0,-3 0 0,5 0 0,13 0 0,-39-4 0,8 3 0,0-3 0,-8 4 0,22 0 0,-11 0 0,3 0 0,4 0 0,-7 0 0,9 0 0,-9 0 0,-3 0 0,6 5 0,-18-3 0,17 3 0,0-5 0,20 7 0,24-5 0,-21 5 0,23 0 0,-33 1 0,38 1 0,-7 5 0,-1-13 0,-2 7 0,-36-8 0,19 0 0,2 7 0,-1-5 0,4 10 0,-43-11 0,-12 3 0,-6-4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8:01:47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16383,'57'-4'0,"30"1"0,-6 3 0,9 0 0,-22 0 0,3 0 0,3 0 0,11 0 0,3 0 0,1 0 0,-2 0 0,0 0 0,3 0 0,-12 0 0,4 0 0,-2 0 0,-7 0 0,21 0 0,-4 0 0,-10 0 0,2 0 0,-17 0 0,-13 0 0,8 0 0,-10 0 0,0 0 0,0 0 0,-19 0 0,3 0 0,-21 0 0,3 0 0,3 0 0,-7 0 0,14 0 0,-11 0 0,2 0 0,2 0 0,-10 0 0,14 0 0,-11 0 0,5 0 0,0 0 0,-2 0 0,2 0 0,0 0 0,-2 0 0,2 0 0,0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8:01:53.2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0 289 16383,'58'-4'0,"3"-1"0,24-4 0,13 0 0,1-1 0,-11 3 0,-10 1 0,-5 2 0,1 0 0,10-1 0,-4-1 0,9 0 0,5-2 0,2 1 0,0-1 0,-4 1 0,-6 0 0,3 0 0,-3 1 0,-4-1 0,-3 2 0,-3 0 0,23 0 0,-6 1 0,0-1 0,-15-2 0,1-1 0,-2 0 0,-4 3 0,-2 3 0,-4 2 0,2 0 0,12-3 0,4-1 0,1 2 0,9 1 0,3 2 0,-4-1 0,-11 0 0,-3 0 0,1 0 0,5 0 0,0 0 0,-1 0 0,-8 0 0,-1 0 0,-6 0 0,1 0 0,-2 0 0,13 0 0,0 0 0,-17 0 0,2 0 0,21 0 0,6 0 0,-28 0 0,1 0 0,2 0 0,7 0 0,2-1 0,-1 2 0,-6 1 0,-2 2 0,-2-1 0,14-2 0,-1 0 0,15 3 0,-6 0 0,-35-3 0,-1-2 0,32 1 0,4 0 0,-13 0 0,3 0 0,-10 0 0,3 0 0,-4 0 0,0 3 0,-1 1 0,14-4 0,5 1 0,-15 3 0,4 2 0,-1 0 0,-7 1 0,-2 0 0,6-1 0,5-2 0,6-1 0,2 0 0,-5 1 0,8 2 0,-3 1 0,-6-2 0,11-4 0,-4-2 0,13 1 0,-9 0 0,-6 0 0,-31 2 0,0 1 0,18-1 0,13 3 0,-20-4 0,4-2 0,11 1 0,2 0 0,-6 4 0,0-1 0,11-2 0,-2 0 0,-19 3 0,-3-1 0,5-2 0,0-2 0,-2 1 0,-1 0 0,-3 0 0,-1 0 0,2 0 0,0 0 0,-7 0 0,1 0 0,7 0 0,0 0 0,-12 0 0,1 0 0,33 0 0,4 0 0,-20 0 0,4 0 0,2 0 0,7 0 0,-10 0 0,-18 0 0,-1 0 0,35 0 0,-2 0 0,3 0 0,-29 0 0,4 0 0,9 0 0,6 0 0,1 0 0,5 0 0,-7 0 0,-8 0 0,0 0 0,7-2 0,6-1 0,-13 1 0,9 0 0,-12-2 0,5 0 0,-10 4 0,3 0 0,21 1 0,3-2 0,-5-3 0,3 0 0,-8 0 0,5 1 0,-3-1 0,12-5 0,-3-1 0,-20 3 0,0 1 0,-2 0 0,16 1 0,-5 1 0,-9-5 0,-1 2 0,14 6 0,0 0 0,-15-6 0,-2-1 0,-10 3 0,-1 1 0,39-5 0,1 3 0,4-2 0,1 6 0,-15-6 0,-1 1 0,-2 5 0,9-1 0,5-2 0,-27 1 0,-1 0 0,18 3 0,1 0 0,-2-4 0,-2 1 0,-6 4 0,-2 0 0,-8 1 0,1-2 0,9-3 0,2 0 0,-5 3 0,0 0 0,-5-3 0,-3 0 0,-10 4 0,-3 0 0,41 0 0,-7 0 0,-21 0 0,33 0 0,-20 0 0,-21 0 0,5 0 0,19 0 0,0 0 0,-21 4 0,0-1 0,16-2 0,-3 0 0,2 12 0,-6-8 0,5 0 0,-11-1 0,3-1 0,1 1 0,6-1 0,-3-1 0,22-1 0,-2-2 0,4 1 0,-1 0 0,-8 0 0,-4 0 0,-20 0 0,2 0 0,3 0 0,6 0 0,-2 0 0,13 0 0,2 0 0,-8 0 0,4 0 0,-3 0 0,25 0 0,-6 0 0,-17 0 0,-5 0 0,-12 0 0,-6 0 0,16 0 0,-6 0 0,-1 0 0,5 0 0,-9 0 0,0 0 0,18-3 0,-5 1 0,6 0 0,-50-3 0,-6 5 0,37 0 0,-4 0 0,27 0 0,7 0 0,-39 0 0,-2 0 0,22 0 0,-7 0 0,-17 0 0,-30 0 0,-8 0 0,25 0 0,-17 0 0,14 0 0,-14 0 0,-1 0 0,9 0 0,0 0 0,-6 0 0,-5 0 0,-3 0 0,1 0 0,4 0 0,0-3 0,-4 2 0,6-2 0,-8 3 0,34 0 0,-19 0 0,30 0 0,-7 0 0,-14 0 0,10 4 0,-31-3 0,2 3 0,-1-4 0,-4 0 0,8 0 0,-5 0 0,2-4 0,-3 4 0,0-7 0,3 7 0,-2-3 0,2 3 0,-3-4 0,3 4 0,-2-7 0,5 7 0,-8-7 0,7 7 0,-7-3 0,5-1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1791-AF4A-434F-A100-3EAE938867AD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BAFF-ADEB-4744-BC7F-43E9D31D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F8AE7-F1CE-E340-BF34-CAA219F7B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839870"/>
            <a:ext cx="11039857" cy="1604433"/>
          </a:xfrm>
        </p:spPr>
        <p:txBody>
          <a:bodyPr lIns="0" anchor="b">
            <a:normAutofit/>
          </a:bodyPr>
          <a:lstStyle>
            <a:lvl1pPr algn="l"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8B223-50D9-A040-B0D0-6CE6A0210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" y="0"/>
            <a:ext cx="12191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2CCF6-3F1E-1C4D-8B1C-E01CD58FB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" y="-11951"/>
            <a:ext cx="12213244" cy="68699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B09FB-D1C4-7149-AA7E-66E8BB2DB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76071" y="2163931"/>
            <a:ext cx="11039857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5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  <p:sp>
        <p:nvSpPr>
          <p:cNvPr id="14" name="Header Rule">
            <a:extLst>
              <a:ext uri="{FF2B5EF4-FFF2-40B4-BE49-F238E27FC236}">
                <a16:creationId xmlns:a16="http://schemas.microsoft.com/office/drawing/2014/main" id="{4DF04FB6-DC97-4C1D-9A00-6E8187CF934D}"/>
              </a:ext>
            </a:extLst>
          </p:cNvPr>
          <p:cNvSpPr/>
          <p:nvPr userDrawn="1"/>
        </p:nvSpPr>
        <p:spPr>
          <a:xfrm>
            <a:off x="576071" y="1757368"/>
            <a:ext cx="402336" cy="118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5D715-3C25-3E49-ABF0-070537ACD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61485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83010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7857"/>
            <a:ext cx="11024168" cy="314847"/>
          </a:xfr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065928"/>
            <a:ext cx="11039858" cy="2414177"/>
          </a:xfrm>
        </p:spPr>
        <p:txBody>
          <a:bodyPr lIns="0"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" y="5604370"/>
            <a:ext cx="900103" cy="90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2" y="5844456"/>
            <a:ext cx="2157819" cy="450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1" y="5700983"/>
            <a:ext cx="1530351" cy="7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121833"/>
            <a:ext cx="11039858" cy="2387600"/>
          </a:xfrm>
        </p:spPr>
        <p:txBody>
          <a:bodyPr anchor="b"/>
          <a:lstStyle>
            <a:lvl1pPr algn="ctr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362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1710267"/>
            <a:ext cx="1103985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4588934"/>
            <a:ext cx="1103985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813560"/>
            <a:ext cx="5276088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166" y="1813560"/>
            <a:ext cx="5554762" cy="4362873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5393654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828223"/>
            <a:ext cx="5393654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2607" y="1813560"/>
            <a:ext cx="5452436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2607" y="2828223"/>
            <a:ext cx="5452436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6071" y="350521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6" b="73316"/>
          <a:stretch/>
        </p:blipFill>
        <p:spPr>
          <a:xfrm>
            <a:off x="9839739" y="-3265"/>
            <a:ext cx="2352261" cy="1829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5" b="75988"/>
          <a:stretch/>
        </p:blipFill>
        <p:spPr>
          <a:xfrm>
            <a:off x="9670774" y="0"/>
            <a:ext cx="2502175" cy="1646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" y="6333350"/>
            <a:ext cx="392641" cy="37394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accent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6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6" r:id="rId10"/>
    <p:sldLayoutId id="2147483803" r:id="rId11"/>
    <p:sldLayoutId id="2147483798" r:id="rId12"/>
    <p:sldLayoutId id="2147483805" r:id="rId1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C10108-4B97-FC4B-A12F-928ADAC91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C. Sapp, </a:t>
            </a:r>
            <a:r>
              <a:rPr lang="en-US" dirty="0" err="1"/>
              <a:t>ScM</a:t>
            </a:r>
            <a:r>
              <a:rPr lang="en-US" dirty="0"/>
              <a:t>, CGC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05546A-3EDB-2D4B-9EC4-C3E6BAD8356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Genetic Counselor, Center for Precision Health Research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69058E-ABAC-DA43-B585-179FEC56502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1761" y="4504535"/>
            <a:ext cx="11024168" cy="314847"/>
          </a:xfrm>
        </p:spPr>
        <p:txBody>
          <a:bodyPr/>
          <a:lstStyle/>
          <a:p>
            <a:r>
              <a:rPr lang="en-US" dirty="0"/>
              <a:t>October 7, 2022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AEA47B-5936-AE41-B0C0-49673DCA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Lifelong Communication and Coping in Proteus Syndrome</a:t>
            </a:r>
          </a:p>
        </p:txBody>
      </p:sp>
    </p:spTree>
    <p:extLst>
      <p:ext uri="{BB962C8B-B14F-4D97-AF65-F5344CB8AC3E}">
        <p14:creationId xmlns:p14="http://schemas.microsoft.com/office/powerpoint/2010/main" val="4963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ccer ball kicked in net">
            <a:extLst>
              <a:ext uri="{FF2B5EF4-FFF2-40B4-BE49-F238E27FC236}">
                <a16:creationId xmlns:a16="http://schemas.microsoft.com/office/drawing/2014/main" id="{3CEA6A62-8CF0-C110-7A74-8212FAD8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6" y="1140991"/>
            <a:ext cx="3432014" cy="22880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A11878-9A93-5B2E-F737-D650C8BC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1" y="174250"/>
            <a:ext cx="11039858" cy="1356360"/>
          </a:xfrm>
        </p:spPr>
        <p:txBody>
          <a:bodyPr>
            <a:normAutofit/>
          </a:bodyPr>
          <a:lstStyle/>
          <a:p>
            <a:r>
              <a:rPr lang="en-US" sz="4000" dirty="0"/>
              <a:t>Successful navigation of medical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3A19-582E-E962-3E2C-C557B21EC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D608D37-BE2F-0F6B-1572-A625990348A0}"/>
              </a:ext>
            </a:extLst>
          </p:cNvPr>
          <p:cNvSpPr txBox="1">
            <a:spLocks/>
          </p:cNvSpPr>
          <p:nvPr/>
        </p:nvSpPr>
        <p:spPr>
          <a:xfrm>
            <a:off x="274942" y="1429429"/>
            <a:ext cx="11375881" cy="436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Char char="•"/>
              <a:defRPr sz="37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 for care</a:t>
            </a:r>
          </a:p>
          <a:p>
            <a:r>
              <a:rPr lang="en-US" dirty="0"/>
              <a:t>Provide context (history)</a:t>
            </a:r>
          </a:p>
          <a:p>
            <a:r>
              <a:rPr lang="en-US" dirty="0"/>
              <a:t>Describe problem (chief complaint)</a:t>
            </a:r>
          </a:p>
          <a:p>
            <a:r>
              <a:rPr lang="en-US" b="1" dirty="0">
                <a:solidFill>
                  <a:schemeClr val="accent6"/>
                </a:solidFill>
              </a:rPr>
              <a:t>Discuss treatments and options</a:t>
            </a:r>
          </a:p>
          <a:p>
            <a:r>
              <a:rPr lang="en-US" b="1" dirty="0">
                <a:solidFill>
                  <a:schemeClr val="accent6"/>
                </a:solidFill>
              </a:rPr>
              <a:t>Articulate and advocate for goals</a:t>
            </a:r>
          </a:p>
          <a:p>
            <a:r>
              <a:rPr lang="en-US" b="1" dirty="0">
                <a:solidFill>
                  <a:schemeClr val="accent6"/>
                </a:solidFill>
              </a:rPr>
              <a:t>Follow through with recommendations (comply)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48A5B-5EE6-EB34-42C8-060B5B9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73" y="1552643"/>
            <a:ext cx="4943274" cy="4362873"/>
          </a:xfrm>
        </p:spPr>
        <p:txBody>
          <a:bodyPr>
            <a:normAutofit/>
          </a:bodyPr>
          <a:lstStyle/>
          <a:p>
            <a:r>
              <a:rPr lang="en-US" dirty="0"/>
              <a:t>Discuss treatments and options</a:t>
            </a:r>
          </a:p>
          <a:p>
            <a:r>
              <a:rPr lang="en-US" dirty="0"/>
              <a:t>Articulate and advocate for goals</a:t>
            </a:r>
          </a:p>
          <a:p>
            <a:r>
              <a:rPr lang="en-US" dirty="0"/>
              <a:t>Follow through with recommendations (comply)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1F965-24F0-2DC4-50B6-0DABBB16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sharing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90A94-C4CB-94B4-58D1-3383EF4EA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291A6E-120E-8B1B-770A-32DDFF753B8C}"/>
              </a:ext>
            </a:extLst>
          </p:cNvPr>
          <p:cNvSpPr txBox="1">
            <a:spLocks/>
          </p:cNvSpPr>
          <p:nvPr/>
        </p:nvSpPr>
        <p:spPr>
          <a:xfrm>
            <a:off x="6008127" y="1704308"/>
            <a:ext cx="5817226" cy="4362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Char char="•"/>
              <a:defRPr sz="37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Treatments are painful, complicated, experimental, and/or risky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Uncertainty and rarity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Goals are a moving target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May not meet ideal goal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Early and required medical care makes it hard to offer choices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Parents have years of experience advocating for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1F965-24F0-2DC4-50B6-0DABBB16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demands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90A94-C4CB-94B4-58D1-3383EF4EA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F71064-6573-FF1D-A078-42E839EB62EC}"/>
              </a:ext>
            </a:extLst>
          </p:cNvPr>
          <p:cNvSpPr/>
          <p:nvPr/>
        </p:nvSpPr>
        <p:spPr>
          <a:xfrm>
            <a:off x="467739" y="1556133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Fostering independence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CC10F49-9FC7-8E5E-F41A-628513889619}"/>
              </a:ext>
            </a:extLst>
          </p:cNvPr>
          <p:cNvSpPr/>
          <p:nvPr/>
        </p:nvSpPr>
        <p:spPr>
          <a:xfrm>
            <a:off x="4294505" y="1556131"/>
            <a:ext cx="7557571" cy="1872867"/>
          </a:xfrm>
          <a:prstGeom prst="roundRect">
            <a:avLst/>
          </a:prstGeom>
          <a:solidFill>
            <a:srgbClr val="B1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Never do for someone what they can do for themselves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“Normal” goal of parenting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BF7967-63C1-DE15-9B13-844D05E5DF91}"/>
              </a:ext>
            </a:extLst>
          </p:cNvPr>
          <p:cNvSpPr/>
          <p:nvPr/>
        </p:nvSpPr>
        <p:spPr>
          <a:xfrm>
            <a:off x="467739" y="3798590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support required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A742A2-B23D-4F53-EA3D-D7CC40777910}"/>
              </a:ext>
            </a:extLst>
          </p:cNvPr>
          <p:cNvSpPr/>
          <p:nvPr/>
        </p:nvSpPr>
        <p:spPr>
          <a:xfrm>
            <a:off x="4267782" y="3798590"/>
            <a:ext cx="7557571" cy="1872867"/>
          </a:xfrm>
          <a:prstGeom prst="roundRect">
            <a:avLst/>
          </a:prstGeom>
          <a:solidFill>
            <a:srgbClr val="B1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Limitations and medical procedures 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(fragility)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Compensating for/making up for burden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9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789E1-2587-FBE2-AFDC-85E8B237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your child is an adult, they are a teen</a:t>
            </a:r>
          </a:p>
          <a:p>
            <a:r>
              <a:rPr lang="en-US" dirty="0"/>
              <a:t>Before your child is a teen, they were a little (and then not-so-little) kid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child has always been part of family system that has been communicating about and coping with Proteus syndrome…and lots of other things.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B4F32-56EC-8890-FA27-9C392A18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2710-601E-28A3-AD15-2ABBACCEF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F45A21-2D94-2761-6220-8CAAC698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WHAT</a:t>
            </a:r>
            <a:r>
              <a:rPr lang="en-US" dirty="0"/>
              <a:t> is happening?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WHY</a:t>
            </a:r>
            <a:r>
              <a:rPr lang="en-US" dirty="0"/>
              <a:t> is it happening?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does </a:t>
            </a:r>
            <a:r>
              <a:rPr lang="en-US" b="1" dirty="0"/>
              <a:t>your family </a:t>
            </a:r>
            <a:r>
              <a:rPr lang="en-US" dirty="0"/>
              <a:t>answer these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267F96-7BEA-AAB8-584C-C4B29512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big questions….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E031B-08B8-BFBA-3A77-07C0F310B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5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C476D-234E-AE0D-13B4-6B38B910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13560"/>
            <a:ext cx="11039856" cy="47940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need to see the doctor</a:t>
            </a:r>
          </a:p>
          <a:p>
            <a:r>
              <a:rPr lang="en-US" dirty="0"/>
              <a:t>Our family is traveling to the NIH</a:t>
            </a:r>
          </a:p>
          <a:p>
            <a:r>
              <a:rPr lang="en-US" dirty="0"/>
              <a:t>We want to give you this medicine</a:t>
            </a:r>
          </a:p>
          <a:p>
            <a:r>
              <a:rPr lang="en-US" dirty="0"/>
              <a:t>You are having surgery in two weeks</a:t>
            </a:r>
          </a:p>
          <a:p>
            <a:r>
              <a:rPr lang="en-US" dirty="0"/>
              <a:t>That person is staring at me</a:t>
            </a:r>
          </a:p>
          <a:p>
            <a:r>
              <a:rPr lang="en-US" dirty="0"/>
              <a:t>A doctor is asking me lots of questions</a:t>
            </a:r>
          </a:p>
          <a:p>
            <a:r>
              <a:rPr lang="en-US" dirty="0"/>
              <a:t>You have Proteus syndrome</a:t>
            </a:r>
          </a:p>
          <a:p>
            <a:r>
              <a:rPr lang="en-US" dirty="0"/>
              <a:t>My leg bends less this year compared to last year</a:t>
            </a:r>
          </a:p>
          <a:p>
            <a:r>
              <a:rPr lang="en-US" dirty="0"/>
              <a:t>You need to have a blood test</a:t>
            </a:r>
          </a:p>
          <a:p>
            <a:r>
              <a:rPr lang="en-US" dirty="0"/>
              <a:t>There’s a problem we need to watch closely</a:t>
            </a:r>
          </a:p>
          <a:p>
            <a:r>
              <a:rPr lang="en-US" dirty="0"/>
              <a:t>Buying shoes is really complicated and there aren’t a lot of choices for 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CBF3B-A6CD-DCAC-DB7B-B33AACE7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“WHAT” communication in Proteus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8BDEB-D253-49C5-70C1-027CEBF6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8A3BE-6371-86D7-D242-AF433BC8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Because we hope the medicine helps you</a:t>
            </a:r>
          </a:p>
          <a:p>
            <a:r>
              <a:rPr lang="en-US" dirty="0"/>
              <a:t>So that your legs can work better</a:t>
            </a:r>
          </a:p>
          <a:p>
            <a:r>
              <a:rPr lang="en-US" dirty="0"/>
              <a:t>To check on how your body is handling the medicine</a:t>
            </a:r>
          </a:p>
          <a:p>
            <a:r>
              <a:rPr lang="en-US" dirty="0"/>
              <a:t>Because in Proteus syndrome, things can change or get worse over time</a:t>
            </a:r>
          </a:p>
          <a:p>
            <a:r>
              <a:rPr lang="en-US" dirty="0"/>
              <a:t>People are uncertain (at best) or rude/mean to those who have physical differences</a:t>
            </a:r>
          </a:p>
          <a:p>
            <a:r>
              <a:rPr lang="en-US" dirty="0"/>
              <a:t>Because these are the shoes that fit your feet the best</a:t>
            </a:r>
          </a:p>
          <a:p>
            <a:r>
              <a:rPr lang="en-US" dirty="0"/>
              <a:t>To learn more about you and your Proteus syndrome</a:t>
            </a:r>
          </a:p>
          <a:p>
            <a:r>
              <a:rPr lang="en-US" dirty="0"/>
              <a:t>Because this research study is not an option close to home</a:t>
            </a:r>
          </a:p>
          <a:p>
            <a:r>
              <a:rPr lang="en-US" dirty="0"/>
              <a:t>Because I love you and I want you to be as healthy as you can be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8AD283-95C1-3A29-7F2C-E000D9E0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“WHY” communication in Proteus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3319F-ECD0-9AAD-7203-F2DF0855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412B7-A4F4-F116-D895-4A7A9F3E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76" y="703060"/>
            <a:ext cx="10394885" cy="40452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we communicate with others is influenced by how we frame, understand, and sort out the </a:t>
            </a:r>
            <a:r>
              <a:rPr lang="en-US" u="sng" dirty="0"/>
              <a:t>WHATs </a:t>
            </a:r>
            <a:r>
              <a:rPr lang="en-US" dirty="0"/>
              <a:t>and </a:t>
            </a:r>
            <a:r>
              <a:rPr lang="en-US" u="sng" dirty="0"/>
              <a:t>WHYs</a:t>
            </a:r>
            <a:r>
              <a:rPr lang="en-US" dirty="0"/>
              <a:t> of any given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57DF-3E71-D0E7-72B5-7D74BB410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5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E3D249-48F9-F14A-F88A-C9BF891F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</a:t>
            </a:r>
          </a:p>
          <a:p>
            <a:r>
              <a:rPr lang="en-US" dirty="0"/>
              <a:t>Experience with communicating and talking</a:t>
            </a:r>
          </a:p>
          <a:p>
            <a:r>
              <a:rPr lang="en-US" dirty="0"/>
              <a:t>Planning, preparation, and practice</a:t>
            </a:r>
          </a:p>
          <a:p>
            <a:r>
              <a:rPr lang="en-US" dirty="0"/>
              <a:t>Developmental match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7FFEF-FA07-C84E-2A22-25A48E83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toolbox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BD47-5708-0FF2-DB5C-FEA0E8D4C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Wooden toolbox">
            <a:extLst>
              <a:ext uri="{FF2B5EF4-FFF2-40B4-BE49-F238E27FC236}">
                <a16:creationId xmlns:a16="http://schemas.microsoft.com/office/drawing/2014/main" id="{F4775B2F-2CAD-D149-C129-F18F0D0E4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62" y="3911273"/>
            <a:ext cx="4216954" cy="28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1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D4AF35-DBCA-A3DA-30B8-4EE35C65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7" y="0"/>
            <a:ext cx="11039858" cy="1356360"/>
          </a:xfrm>
        </p:spPr>
        <p:txBody>
          <a:bodyPr>
            <a:normAutofit/>
          </a:bodyPr>
          <a:lstStyle/>
          <a:p>
            <a:r>
              <a:rPr lang="en-US" sz="3600" dirty="0"/>
              <a:t>Understanding evolves throughout childhood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FAEBA-10F8-7BA3-4339-70218E4D5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55FBBCE-7642-3403-8BA0-6B40B312480A}"/>
              </a:ext>
            </a:extLst>
          </p:cNvPr>
          <p:cNvGraphicFramePr>
            <a:graphicFrameLocks noGrp="1"/>
          </p:cNvGraphicFramePr>
          <p:nvPr/>
        </p:nvGraphicFramePr>
        <p:xfrm>
          <a:off x="192117" y="1277222"/>
          <a:ext cx="11807766" cy="536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53">
                  <a:extLst>
                    <a:ext uri="{9D8B030D-6E8A-4147-A177-3AD203B41FA5}">
                      <a16:colId xmlns:a16="http://schemas.microsoft.com/office/drawing/2014/main" val="1735179067"/>
                    </a:ext>
                  </a:extLst>
                </a:gridCol>
                <a:gridCol w="3555395">
                  <a:extLst>
                    <a:ext uri="{9D8B030D-6E8A-4147-A177-3AD203B41FA5}">
                      <a16:colId xmlns:a16="http://schemas.microsoft.com/office/drawing/2014/main" val="673918977"/>
                    </a:ext>
                  </a:extLst>
                </a:gridCol>
                <a:gridCol w="6439418">
                  <a:extLst>
                    <a:ext uri="{9D8B030D-6E8A-4147-A177-3AD203B41FA5}">
                      <a16:colId xmlns:a16="http://schemas.microsoft.com/office/drawing/2014/main" val="1015113140"/>
                    </a:ext>
                  </a:extLst>
                </a:gridCol>
              </a:tblGrid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06849"/>
                  </a:ext>
                </a:extLst>
              </a:tr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4-6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Circular, magical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“You get sick because you eat too much candy.”  “You are making me have this blood test because I was bad!”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86328"/>
                  </a:ext>
                </a:extLst>
              </a:tr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6-8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“What will it feel like to have surgery?”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95254"/>
                  </a:ext>
                </a:extLst>
              </a:tr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8-11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Starting to connect causation, apply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“My leg is bigger because of my condition.”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06667"/>
                  </a:ext>
                </a:extLst>
              </a:tr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11-13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Underlying principles relate to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”My foot looks like this because my Proteus makes the skin there grow.”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44071"/>
                  </a:ext>
                </a:extLst>
              </a:tr>
              <a:tr h="668479">
                <a:tc>
                  <a:txBody>
                    <a:bodyPr/>
                    <a:lstStyle/>
                    <a:p>
                      <a:r>
                        <a:rPr lang="en-US" dirty="0"/>
                        <a:t>14+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Detailed description with abstract ideas 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“Having Proteus syndrome is hard for lots of reasons but worrying about what might happen is the hardest sometimes.”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0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83A61-6FA6-202C-C7AF-1381014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" y="1247563"/>
            <a:ext cx="11039856" cy="4362873"/>
          </a:xfrm>
        </p:spPr>
        <p:txBody>
          <a:bodyPr/>
          <a:lstStyle/>
          <a:p>
            <a:r>
              <a:rPr lang="en-US" dirty="0"/>
              <a:t>2004: first PSF conference</a:t>
            </a:r>
          </a:p>
          <a:p>
            <a:r>
              <a:rPr lang="en-US" dirty="0"/>
              <a:t>2005: started working at NIH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61C36-1BB8-85F5-A705-DC88F8C9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6" y="119325"/>
            <a:ext cx="11039858" cy="1356360"/>
          </a:xfrm>
        </p:spPr>
        <p:txBody>
          <a:bodyPr/>
          <a:lstStyle/>
          <a:p>
            <a:r>
              <a:rPr lang="en-US" dirty="0"/>
              <a:t>About me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176A6-5D79-EA0D-636C-62E1B981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1BFB3-BE16-9BF7-4D37-2284DFE6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70" y="1527559"/>
            <a:ext cx="11039856" cy="4362873"/>
          </a:xfrm>
        </p:spPr>
        <p:txBody>
          <a:bodyPr/>
          <a:lstStyle/>
          <a:p>
            <a:r>
              <a:rPr lang="en-US" dirty="0"/>
              <a:t>Move away from paternalism toward shared decision-making</a:t>
            </a:r>
          </a:p>
          <a:p>
            <a:r>
              <a:rPr lang="en-US" dirty="0"/>
              <a:t>We want to protect our kids from bad stuff</a:t>
            </a:r>
          </a:p>
          <a:p>
            <a:r>
              <a:rPr lang="en-US" dirty="0"/>
              <a:t>Secret-keeping is common</a:t>
            </a:r>
          </a:p>
          <a:p>
            <a:pPr lvl="1"/>
            <a:r>
              <a:rPr lang="en-US" dirty="0"/>
              <a:t>Vulnerable to traumatic disclosure</a:t>
            </a:r>
          </a:p>
          <a:p>
            <a:pPr lvl="1"/>
            <a:r>
              <a:rPr lang="en-US" dirty="0"/>
              <a:t>Delays self-education and advocacy</a:t>
            </a:r>
          </a:p>
          <a:p>
            <a:pPr lvl="1"/>
            <a:r>
              <a:rPr lang="en-US" dirty="0"/>
              <a:t>Increases distrust in healthcare providers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F19BF-595F-8E46-261E-B1DECF17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8" y="289388"/>
            <a:ext cx="11039858" cy="1356360"/>
          </a:xfrm>
        </p:spPr>
        <p:txBody>
          <a:bodyPr/>
          <a:lstStyle/>
          <a:p>
            <a:r>
              <a:rPr lang="en-US" dirty="0"/>
              <a:t>Honesty, trust, and openness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E9F82-D129-C0A9-B916-EF89640EA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F19BF-595F-8E46-261E-B1DECF17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6" y="37370"/>
            <a:ext cx="11039858" cy="1356360"/>
          </a:xfrm>
        </p:spPr>
        <p:txBody>
          <a:bodyPr/>
          <a:lstStyle/>
          <a:p>
            <a:r>
              <a:rPr lang="en-US" dirty="0"/>
              <a:t>Honesty, trust, and openness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E9F82-D129-C0A9-B916-EF89640EA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5C188-9818-E7E1-64B2-4CC39089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" y="1393730"/>
            <a:ext cx="11914611" cy="2303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2B2CFF-2246-A7FE-81FD-996DED4A214B}"/>
                  </a:ext>
                </a:extLst>
              </p14:cNvPr>
              <p14:cNvContentPartPr/>
              <p14:nvPr/>
            </p14:nvContentPartPr>
            <p14:xfrm>
              <a:off x="1962408" y="2160890"/>
              <a:ext cx="1464840" cy="78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2B2CFF-2246-A7FE-81FD-996DED4A2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768" y="2053250"/>
                <a:ext cx="1572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5BE82B-F4A3-00BE-9907-675A9BBD2A9A}"/>
                  </a:ext>
                </a:extLst>
              </p14:cNvPr>
              <p14:cNvContentPartPr/>
              <p14:nvPr/>
            </p14:nvContentPartPr>
            <p14:xfrm>
              <a:off x="1247222" y="1606173"/>
              <a:ext cx="876960" cy="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5BE82B-F4A3-00BE-9907-675A9BBD2A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3222" y="1498533"/>
                <a:ext cx="984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D6BAB9-D8E6-3C81-5C4C-8D5409599BB2}"/>
                  </a:ext>
                </a:extLst>
              </p14:cNvPr>
              <p14:cNvContentPartPr/>
              <p14:nvPr/>
            </p14:nvContentPartPr>
            <p14:xfrm>
              <a:off x="213743" y="2497197"/>
              <a:ext cx="7602120" cy="10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D6BAB9-D8E6-3C81-5C4C-8D5409599B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743" y="2389557"/>
                <a:ext cx="770976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97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oolbox">
            <a:extLst>
              <a:ext uri="{FF2B5EF4-FFF2-40B4-BE49-F238E27FC236}">
                <a16:creationId xmlns:a16="http://schemas.microsoft.com/office/drawing/2014/main" id="{0364BA00-736D-BE10-6BFD-D0732DDA2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22579"/>
          <a:stretch/>
        </p:blipFill>
        <p:spPr>
          <a:xfrm>
            <a:off x="8251634" y="3882259"/>
            <a:ext cx="3403059" cy="24926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FFE440-A64B-A6FF-723E-49EF9F1B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8" y="468655"/>
            <a:ext cx="11039858" cy="1356360"/>
          </a:xfrm>
        </p:spPr>
        <p:txBody>
          <a:bodyPr/>
          <a:lstStyle/>
          <a:p>
            <a:r>
              <a:rPr lang="en-US" dirty="0"/>
              <a:t>WHY toolbox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0CD86-5A0B-0DF4-502E-93355BEA2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1FA2421-1C04-6129-3B86-72C70AFF22B8}"/>
              </a:ext>
            </a:extLst>
          </p:cNvPr>
          <p:cNvSpPr txBox="1">
            <a:spLocks/>
          </p:cNvSpPr>
          <p:nvPr/>
        </p:nvSpPr>
        <p:spPr>
          <a:xfrm>
            <a:off x="361102" y="1825015"/>
            <a:ext cx="11039856" cy="436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Char char="•"/>
              <a:defRPr sz="37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“why” questions are easier than others</a:t>
            </a:r>
          </a:p>
          <a:p>
            <a:r>
              <a:rPr lang="en-US" dirty="0"/>
              <a:t>Figuring out “why” can be a lifelong pursuit</a:t>
            </a:r>
          </a:p>
          <a:p>
            <a:r>
              <a:rPr lang="en-US" dirty="0"/>
              <a:t>Coping is how we match life’s </a:t>
            </a:r>
            <a:r>
              <a:rPr lang="en-US" dirty="0" err="1"/>
              <a:t>whats</a:t>
            </a:r>
            <a:r>
              <a:rPr lang="en-US" dirty="0"/>
              <a:t> and whys</a:t>
            </a:r>
          </a:p>
        </p:txBody>
      </p:sp>
    </p:spTree>
    <p:extLst>
      <p:ext uri="{BB962C8B-B14F-4D97-AF65-F5344CB8AC3E}">
        <p14:creationId xmlns:p14="http://schemas.microsoft.com/office/powerpoint/2010/main" val="19220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9FA45-1464-13E4-B691-581B11EC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0" y="1450004"/>
            <a:ext cx="11333163" cy="25270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we do when we have appraised something as stressful, harmful, or threatening</a:t>
            </a:r>
          </a:p>
          <a:p>
            <a:r>
              <a:rPr lang="en-US" dirty="0"/>
              <a:t>How we think and act </a:t>
            </a:r>
          </a:p>
          <a:p>
            <a:r>
              <a:rPr lang="en-US" dirty="0"/>
              <a:t>Contextual and constantly changing </a:t>
            </a:r>
          </a:p>
          <a:p>
            <a:pPr marL="609585" lvl="1" indent="0">
              <a:buNone/>
            </a:pPr>
            <a:r>
              <a:rPr lang="en-US" dirty="0">
                <a:sym typeface="Wingdings" pitchFamily="2" charset="2"/>
              </a:rPr>
              <a:t> Continuous cycle of transactions between ourselves and our environments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ECD18-A238-4F3C-64F7-CE4E03D2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7" y="93644"/>
            <a:ext cx="11039858" cy="1356360"/>
          </a:xfrm>
        </p:spPr>
        <p:txBody>
          <a:bodyPr/>
          <a:lstStyle/>
          <a:p>
            <a:r>
              <a:rPr lang="en-US" dirty="0"/>
              <a:t>Coping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38D3-FE22-CEE3-3C13-326585AD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53EF00-E689-DEE3-5505-B7FB3B53E726}"/>
              </a:ext>
            </a:extLst>
          </p:cNvPr>
          <p:cNvSpPr/>
          <p:nvPr/>
        </p:nvSpPr>
        <p:spPr>
          <a:xfrm>
            <a:off x="434688" y="4230287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Problem-focused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Modify the the stressor or its source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383377-EDF4-5C43-8465-177EFBCE680A}"/>
              </a:ext>
            </a:extLst>
          </p:cNvPr>
          <p:cNvSpPr/>
          <p:nvPr/>
        </p:nvSpPr>
        <p:spPr>
          <a:xfrm>
            <a:off x="4254347" y="4230287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Emotion-focused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Lower the emotional impact of the stressor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1E2138-C3B5-8B59-D483-BF435D9C6782}"/>
              </a:ext>
            </a:extLst>
          </p:cNvPr>
          <p:cNvSpPr/>
          <p:nvPr/>
        </p:nvSpPr>
        <p:spPr>
          <a:xfrm>
            <a:off x="8074006" y="4230287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Making meaning of the stressor</a:t>
            </a:r>
          </a:p>
        </p:txBody>
      </p:sp>
    </p:spTree>
    <p:extLst>
      <p:ext uri="{BB962C8B-B14F-4D97-AF65-F5344CB8AC3E}">
        <p14:creationId xmlns:p14="http://schemas.microsoft.com/office/powerpoint/2010/main" val="89031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38D3-FE22-CEE3-3C13-326585AD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53EF00-E689-DEE3-5505-B7FB3B53E726}"/>
              </a:ext>
            </a:extLst>
          </p:cNvPr>
          <p:cNvSpPr/>
          <p:nvPr/>
        </p:nvSpPr>
        <p:spPr>
          <a:xfrm>
            <a:off x="335537" y="293966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Problem-focused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Modify the source of the stressor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383377-EDF4-5C43-8465-177EFBCE680A}"/>
              </a:ext>
            </a:extLst>
          </p:cNvPr>
          <p:cNvSpPr/>
          <p:nvPr/>
        </p:nvSpPr>
        <p:spPr>
          <a:xfrm>
            <a:off x="335537" y="2492566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Emotion-focused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Lower the emotional impact of the stressor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1E2138-C3B5-8B59-D483-BF435D9C6782}"/>
              </a:ext>
            </a:extLst>
          </p:cNvPr>
          <p:cNvSpPr/>
          <p:nvPr/>
        </p:nvSpPr>
        <p:spPr>
          <a:xfrm>
            <a:off x="335537" y="4691167"/>
            <a:ext cx="3451951" cy="187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Meaning-focused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Making meaning of the stressor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73CDFA-C53A-5344-B9CB-0E197371780B}"/>
              </a:ext>
            </a:extLst>
          </p:cNvPr>
          <p:cNvSpPr/>
          <p:nvPr/>
        </p:nvSpPr>
        <p:spPr>
          <a:xfrm>
            <a:off x="4162304" y="4691166"/>
            <a:ext cx="7557571" cy="1872867"/>
          </a:xfrm>
          <a:prstGeom prst="roundRect">
            <a:avLst/>
          </a:prstGeom>
          <a:solidFill>
            <a:srgbClr val="B1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When a stressor seems less controllable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Drawing on values, beliefs, and goals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Reorder priorities, consider possible positive meanings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C3AF6E-2E3B-3649-295F-A0808620FE7E}"/>
              </a:ext>
            </a:extLst>
          </p:cNvPr>
          <p:cNvSpPr/>
          <p:nvPr/>
        </p:nvSpPr>
        <p:spPr>
          <a:xfrm>
            <a:off x="4162304" y="2492565"/>
            <a:ext cx="7557571" cy="1872867"/>
          </a:xfrm>
          <a:prstGeom prst="roundRect">
            <a:avLst/>
          </a:prstGeom>
          <a:solidFill>
            <a:srgbClr val="B1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Avoiding or escaping an emotion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Working through or processing emotions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Talking about and sharing emotions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Reframing or otherwise managing emotions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4502C73-95BE-1C22-5599-E290881A0F03}"/>
              </a:ext>
            </a:extLst>
          </p:cNvPr>
          <p:cNvSpPr/>
          <p:nvPr/>
        </p:nvSpPr>
        <p:spPr>
          <a:xfrm>
            <a:off x="4162303" y="293964"/>
            <a:ext cx="7557571" cy="1872867"/>
          </a:xfrm>
          <a:prstGeom prst="roundRect">
            <a:avLst/>
          </a:prstGeom>
          <a:solidFill>
            <a:srgbClr val="B1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Problem-solving techniques to make the problem less stressful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Active techniques and strategies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Solution-focused</a:t>
            </a:r>
          </a:p>
        </p:txBody>
      </p:sp>
    </p:spTree>
    <p:extLst>
      <p:ext uri="{BB962C8B-B14F-4D97-AF65-F5344CB8AC3E}">
        <p14:creationId xmlns:p14="http://schemas.microsoft.com/office/powerpoint/2010/main" val="341614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30D1E1-D294-46B8-A1BD-EAF49002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Appraisals vary</a:t>
            </a:r>
          </a:p>
          <a:p>
            <a:r>
              <a:rPr lang="en-US" dirty="0"/>
              <a:t>Coping is not innate – we learn how to cope</a:t>
            </a:r>
          </a:p>
          <a:p>
            <a:r>
              <a:rPr lang="en-US" dirty="0"/>
              <a:t>How we cope influences:</a:t>
            </a:r>
          </a:p>
          <a:p>
            <a:pPr lvl="1"/>
            <a:r>
              <a:rPr lang="en-US" dirty="0"/>
              <a:t>How we communicate (or don’t)</a:t>
            </a:r>
          </a:p>
          <a:p>
            <a:pPr lvl="1"/>
            <a:r>
              <a:rPr lang="en-US" dirty="0"/>
              <a:t>When an how we ask for help (or stay silent)</a:t>
            </a:r>
          </a:p>
          <a:p>
            <a:pPr lvl="1"/>
            <a:r>
              <a:rPr lang="en-US" dirty="0"/>
              <a:t>What we decide to do (or not do)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9AB09-A6C2-D7C8-771A-04784975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talk about coping?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52EE0-E8E5-606E-B46C-668218890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16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E96A-BBE8-F6EB-3CE3-E957ACA91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FCCAB5D-7EF6-C607-3362-2ABA8936EE21}"/>
              </a:ext>
            </a:extLst>
          </p:cNvPr>
          <p:cNvSpPr/>
          <p:nvPr/>
        </p:nvSpPr>
        <p:spPr>
          <a:xfrm>
            <a:off x="1057620" y="517789"/>
            <a:ext cx="10461002" cy="49575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2382D8A-8CD7-E315-4370-FFC57AB2A37A}"/>
              </a:ext>
            </a:extLst>
          </p:cNvPr>
          <p:cNvSpPr/>
          <p:nvPr/>
        </p:nvSpPr>
        <p:spPr>
          <a:xfrm rot="10800000">
            <a:off x="1057620" y="517788"/>
            <a:ext cx="10461002" cy="4957591"/>
          </a:xfrm>
          <a:prstGeom prst="rtTriangle">
            <a:avLst/>
          </a:prstGeom>
          <a:solidFill>
            <a:srgbClr val="5E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E37AF-1D9A-5805-593B-F66F26EDF041}"/>
              </a:ext>
            </a:extLst>
          </p:cNvPr>
          <p:cNvSpPr txBox="1"/>
          <p:nvPr/>
        </p:nvSpPr>
        <p:spPr>
          <a:xfrm rot="16200000">
            <a:off x="-1097476" y="2922742"/>
            <a:ext cx="337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Responsibility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27EEA-5C87-7E0C-89FA-FECB2B57F0A5}"/>
              </a:ext>
            </a:extLst>
          </p:cNvPr>
          <p:cNvSpPr txBox="1"/>
          <p:nvPr/>
        </p:nvSpPr>
        <p:spPr>
          <a:xfrm>
            <a:off x="5719522" y="6295618"/>
            <a:ext cx="113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33E1C-DC76-9F2A-1293-129580461F0A}"/>
              </a:ext>
            </a:extLst>
          </p:cNvPr>
          <p:cNvSpPr txBox="1"/>
          <p:nvPr/>
        </p:nvSpPr>
        <p:spPr>
          <a:xfrm>
            <a:off x="211713" y="5013714"/>
            <a:ext cx="75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0F64F-9DD6-3EB8-80A8-2DC30EFB0A90}"/>
              </a:ext>
            </a:extLst>
          </p:cNvPr>
          <p:cNvSpPr txBox="1"/>
          <p:nvPr/>
        </p:nvSpPr>
        <p:spPr>
          <a:xfrm>
            <a:off x="104779" y="793211"/>
            <a:ext cx="113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1FFBD-F187-0980-39C3-9B1967F2C807}"/>
              </a:ext>
            </a:extLst>
          </p:cNvPr>
          <p:cNvSpPr txBox="1"/>
          <p:nvPr/>
        </p:nvSpPr>
        <p:spPr>
          <a:xfrm>
            <a:off x="913179" y="5558528"/>
            <a:ext cx="12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77B5C-B498-9818-1F10-5EF74F5A66CD}"/>
              </a:ext>
            </a:extLst>
          </p:cNvPr>
          <p:cNvSpPr txBox="1"/>
          <p:nvPr/>
        </p:nvSpPr>
        <p:spPr>
          <a:xfrm>
            <a:off x="2853531" y="5611115"/>
            <a:ext cx="12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Child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89880-84F1-7F45-6415-C215945BB4AD}"/>
              </a:ext>
            </a:extLst>
          </p:cNvPr>
          <p:cNvSpPr txBox="1"/>
          <p:nvPr/>
        </p:nvSpPr>
        <p:spPr>
          <a:xfrm>
            <a:off x="5079933" y="5558528"/>
            <a:ext cx="12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58879-2C87-2A93-16EB-F9A44845EB2E}"/>
              </a:ext>
            </a:extLst>
          </p:cNvPr>
          <p:cNvSpPr txBox="1"/>
          <p:nvPr/>
        </p:nvSpPr>
        <p:spPr>
          <a:xfrm>
            <a:off x="6888025" y="5564558"/>
            <a:ext cx="27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Young Adult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A8A70-5933-039A-87DC-C4FE73AA8386}"/>
              </a:ext>
            </a:extLst>
          </p:cNvPr>
          <p:cNvSpPr txBox="1"/>
          <p:nvPr/>
        </p:nvSpPr>
        <p:spPr>
          <a:xfrm>
            <a:off x="9973181" y="5557484"/>
            <a:ext cx="167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F3111-F7E1-B237-6BC5-FF958FAF7333}"/>
              </a:ext>
            </a:extLst>
          </p:cNvPr>
          <p:cNvSpPr txBox="1"/>
          <p:nvPr/>
        </p:nvSpPr>
        <p:spPr>
          <a:xfrm>
            <a:off x="10239445" y="600937"/>
            <a:ext cx="12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797BF-FF47-538A-7CA8-73B37DD0A4A7}"/>
              </a:ext>
            </a:extLst>
          </p:cNvPr>
          <p:cNvSpPr txBox="1"/>
          <p:nvPr/>
        </p:nvSpPr>
        <p:spPr>
          <a:xfrm>
            <a:off x="913179" y="4910688"/>
            <a:ext cx="12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1DAE3"/>
                </a:solidFill>
              </a:rPr>
              <a:t>Kids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CD0438D-E776-E0AF-85E0-B98BF38488F6}"/>
              </a:ext>
            </a:extLst>
          </p:cNvPr>
          <p:cNvSpPr/>
          <p:nvPr/>
        </p:nvSpPr>
        <p:spPr>
          <a:xfrm>
            <a:off x="2112969" y="1485647"/>
            <a:ext cx="8562376" cy="732619"/>
          </a:xfrm>
          <a:prstGeom prst="rightArrow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B9E71E72-5FEC-ABA8-2439-094E3B770EBE}"/>
              </a:ext>
            </a:extLst>
          </p:cNvPr>
          <p:cNvSpPr/>
          <p:nvPr/>
        </p:nvSpPr>
        <p:spPr>
          <a:xfrm>
            <a:off x="2112969" y="2509098"/>
            <a:ext cx="8562376" cy="732619"/>
          </a:xfrm>
          <a:prstGeom prst="rightArrow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3527A09-C0A7-A47C-6E93-58EE9D2574DF}"/>
              </a:ext>
            </a:extLst>
          </p:cNvPr>
          <p:cNvSpPr/>
          <p:nvPr/>
        </p:nvSpPr>
        <p:spPr>
          <a:xfrm>
            <a:off x="2112968" y="3625928"/>
            <a:ext cx="8562375" cy="732619"/>
          </a:xfrm>
          <a:prstGeom prst="rightArrow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Coping</a:t>
            </a:r>
          </a:p>
        </p:txBody>
      </p:sp>
    </p:spTree>
    <p:extLst>
      <p:ext uri="{BB962C8B-B14F-4D97-AF65-F5344CB8AC3E}">
        <p14:creationId xmlns:p14="http://schemas.microsoft.com/office/powerpoint/2010/main" val="182229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F9953-CD9C-B86E-18BD-A3420BAA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Proteus syndrome poses many challenges</a:t>
            </a:r>
          </a:p>
          <a:p>
            <a:r>
              <a:rPr lang="en-US" dirty="0"/>
              <a:t>Knowledge creates a sense of mastery</a:t>
            </a:r>
          </a:p>
          <a:p>
            <a:r>
              <a:rPr lang="en-US" dirty="0"/>
              <a:t>Healthcare and communication are shared responsibilities</a:t>
            </a:r>
          </a:p>
          <a:p>
            <a:r>
              <a:rPr lang="en-US" dirty="0"/>
              <a:t>Considering coping styles is worthwhile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F706C-71E9-4414-8C20-36999006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8A297-9D93-6803-06CC-EB0A59A2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D4C17-9AA1-6F5C-0969-EE74EB09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PSF</a:t>
            </a:r>
          </a:p>
          <a:p>
            <a:r>
              <a:rPr lang="en-US" dirty="0"/>
              <a:t>All of you</a:t>
            </a:r>
          </a:p>
          <a:p>
            <a:r>
              <a:rPr lang="en-US" dirty="0"/>
              <a:t>Les and Barb </a:t>
            </a:r>
            <a:r>
              <a:rPr lang="en-US" dirty="0" err="1"/>
              <a:t>Biesecker</a:t>
            </a:r>
            <a:endParaRPr lang="en-US" dirty="0"/>
          </a:p>
          <a:p>
            <a:r>
              <a:rPr lang="en-US" dirty="0"/>
              <a:t>Joyce, Jen, and Flavia</a:t>
            </a:r>
          </a:p>
          <a:p>
            <a:r>
              <a:rPr lang="en-US" dirty="0"/>
              <a:t>Chris Ours, Lenita Smith, and Olivia </a:t>
            </a:r>
            <a:r>
              <a:rPr lang="en-US"/>
              <a:t>Rostagni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ABB19-FFBD-2F79-A7F0-8DDEA31B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98B2F-1C5C-F111-7B26-964F42E1E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0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3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45C98A-7D8B-1852-14AC-C2847E07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92" y="71439"/>
            <a:ext cx="5209751" cy="24530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83A61-6FA6-202C-C7AF-1381014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" y="1247563"/>
            <a:ext cx="11039856" cy="4362873"/>
          </a:xfrm>
        </p:spPr>
        <p:txBody>
          <a:bodyPr/>
          <a:lstStyle/>
          <a:p>
            <a:r>
              <a:rPr lang="en-US" dirty="0"/>
              <a:t>2004: first PSF conference</a:t>
            </a:r>
          </a:p>
          <a:p>
            <a:r>
              <a:rPr lang="en-US" dirty="0"/>
              <a:t>2005: started working at NIH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61C36-1BB8-85F5-A705-DC88F8C9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6" y="119325"/>
            <a:ext cx="11039858" cy="1356360"/>
          </a:xfrm>
        </p:spPr>
        <p:txBody>
          <a:bodyPr/>
          <a:lstStyle/>
          <a:p>
            <a:r>
              <a:rPr lang="en-US" dirty="0"/>
              <a:t>About me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176A6-5D79-EA0D-636C-62E1B981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88050-0175-B078-9409-0F85F232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" y="2541753"/>
            <a:ext cx="5384800" cy="252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A1E5E-0766-5166-1097-2F0731737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21" y="2611301"/>
            <a:ext cx="4030357" cy="2778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D56C2-C39C-F32D-BF87-629A56B387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 b="14929"/>
          <a:stretch/>
        </p:blipFill>
        <p:spPr>
          <a:xfrm>
            <a:off x="1927952" y="4393950"/>
            <a:ext cx="4292065" cy="23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045C98A-7D8B-1852-14AC-C2847E07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92" y="71439"/>
            <a:ext cx="5209751" cy="24530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83A61-6FA6-202C-C7AF-1381014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" y="1247563"/>
            <a:ext cx="11039856" cy="4362873"/>
          </a:xfrm>
        </p:spPr>
        <p:txBody>
          <a:bodyPr/>
          <a:lstStyle/>
          <a:p>
            <a:r>
              <a:rPr lang="en-US" dirty="0"/>
              <a:t>2004: first PSF conference</a:t>
            </a:r>
          </a:p>
          <a:p>
            <a:r>
              <a:rPr lang="en-US" dirty="0"/>
              <a:t>2005: started working at NIH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61C36-1BB8-85F5-A705-DC88F8C9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6" y="119325"/>
            <a:ext cx="11039858" cy="1356360"/>
          </a:xfrm>
        </p:spPr>
        <p:txBody>
          <a:bodyPr/>
          <a:lstStyle/>
          <a:p>
            <a:r>
              <a:rPr lang="en-US" dirty="0"/>
              <a:t>About me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176A6-5D79-EA0D-636C-62E1B981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88050-0175-B078-9409-0F85F232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" y="2541753"/>
            <a:ext cx="5384800" cy="252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A1E5E-0766-5166-1097-2F0731737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21" y="2611301"/>
            <a:ext cx="4030357" cy="2778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D61A9-C553-C953-52EE-3E32A08E9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3" y="3584577"/>
            <a:ext cx="3632200" cy="3136900"/>
          </a:xfrm>
          <a:prstGeom prst="rect">
            <a:avLst/>
          </a:prstGeom>
          <a:ln w="79375"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D56C2-C39C-F32D-BF87-629A56B387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 b="14929"/>
          <a:stretch/>
        </p:blipFill>
        <p:spPr>
          <a:xfrm>
            <a:off x="1927952" y="4393950"/>
            <a:ext cx="4292065" cy="23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A814D-99FA-436A-BCE4-27C66228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43" y="1429429"/>
            <a:ext cx="11039856" cy="4362873"/>
          </a:xfrm>
        </p:spPr>
        <p:txBody>
          <a:bodyPr/>
          <a:lstStyle/>
          <a:p>
            <a:r>
              <a:rPr lang="en-US" dirty="0"/>
              <a:t>Request: transition to from teen to adult in PS</a:t>
            </a:r>
          </a:p>
          <a:p>
            <a:r>
              <a:rPr lang="en-US" dirty="0"/>
              <a:t>Concrete strategies</a:t>
            </a:r>
          </a:p>
          <a:p>
            <a:r>
              <a:rPr lang="en-US" dirty="0"/>
              <a:t>Communication generally</a:t>
            </a:r>
          </a:p>
          <a:p>
            <a:r>
              <a:rPr lang="en-US" dirty="0"/>
              <a:t>Coping and communication are related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ADE77-526A-F899-9837-E7DDAF9D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83" y="233236"/>
            <a:ext cx="11039858" cy="13563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8DBFD-2B50-C798-8342-4D3D28594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5C35528-26F9-700D-3660-6E03ED5B09E2}"/>
              </a:ext>
            </a:extLst>
          </p:cNvPr>
          <p:cNvSpPr txBox="1">
            <a:spLocks/>
          </p:cNvSpPr>
          <p:nvPr/>
        </p:nvSpPr>
        <p:spPr>
          <a:xfrm>
            <a:off x="497117" y="4435942"/>
            <a:ext cx="11039858" cy="135636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1026" name="Picture 2" descr="How to Write a Prescription: 7 Steps for Safety - SDN">
            <a:extLst>
              <a:ext uri="{FF2B5EF4-FFF2-40B4-BE49-F238E27FC236}">
                <a16:creationId xmlns:a16="http://schemas.microsoft.com/office/drawing/2014/main" id="{89BA828E-E8F1-C7CF-0A1A-D9F21778B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11115" b="10231"/>
          <a:stretch/>
        </p:blipFill>
        <p:spPr bwMode="auto">
          <a:xfrm>
            <a:off x="2148268" y="4162029"/>
            <a:ext cx="2217627" cy="24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% Satisfaction Guarantee | What exactly do we as Mvix mean?">
            <a:extLst>
              <a:ext uri="{FF2B5EF4-FFF2-40B4-BE49-F238E27FC236}">
                <a16:creationId xmlns:a16="http://schemas.microsoft.com/office/drawing/2014/main" id="{8AE56278-1788-8E92-310B-01367055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38" y="4058539"/>
            <a:ext cx="3104887" cy="27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F09A566-579D-1EC3-D74A-E793053AF47D}"/>
              </a:ext>
            </a:extLst>
          </p:cNvPr>
          <p:cNvSpPr txBox="1">
            <a:spLocks/>
          </p:cNvSpPr>
          <p:nvPr/>
        </p:nvSpPr>
        <p:spPr>
          <a:xfrm>
            <a:off x="9851433" y="4518056"/>
            <a:ext cx="1685540" cy="135636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Nope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C16BB4-0B07-3967-2E1F-67D69549F0E2}"/>
              </a:ext>
            </a:extLst>
          </p:cNvPr>
          <p:cNvSpPr txBox="1">
            <a:spLocks/>
          </p:cNvSpPr>
          <p:nvPr/>
        </p:nvSpPr>
        <p:spPr>
          <a:xfrm>
            <a:off x="4610676" y="4600169"/>
            <a:ext cx="1685540" cy="135636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B7803E9-E156-9BEC-C076-6BA16C24B0AD}"/>
              </a:ext>
            </a:extLst>
          </p:cNvPr>
          <p:cNvSpPr/>
          <p:nvPr/>
        </p:nvSpPr>
        <p:spPr>
          <a:xfrm>
            <a:off x="8881399" y="4932703"/>
            <a:ext cx="616945" cy="51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ccer ball kicked in net">
            <a:extLst>
              <a:ext uri="{FF2B5EF4-FFF2-40B4-BE49-F238E27FC236}">
                <a16:creationId xmlns:a16="http://schemas.microsoft.com/office/drawing/2014/main" id="{3CEA6A62-8CF0-C110-7A74-8212FAD8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6" y="1140991"/>
            <a:ext cx="3432014" cy="22880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A11878-9A93-5B2E-F737-D650C8BC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1" y="174250"/>
            <a:ext cx="11039858" cy="1356360"/>
          </a:xfrm>
        </p:spPr>
        <p:txBody>
          <a:bodyPr>
            <a:normAutofit/>
          </a:bodyPr>
          <a:lstStyle/>
          <a:p>
            <a:r>
              <a:rPr lang="en-US" sz="4000" dirty="0"/>
              <a:t>Successful navigation of medical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3A19-582E-E962-3E2C-C557B21EC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D608D37-BE2F-0F6B-1572-A625990348A0}"/>
              </a:ext>
            </a:extLst>
          </p:cNvPr>
          <p:cNvSpPr txBox="1">
            <a:spLocks/>
          </p:cNvSpPr>
          <p:nvPr/>
        </p:nvSpPr>
        <p:spPr>
          <a:xfrm>
            <a:off x="274943" y="1429429"/>
            <a:ext cx="11039856" cy="436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Char char="•"/>
              <a:defRPr sz="37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 for care</a:t>
            </a:r>
          </a:p>
          <a:p>
            <a:r>
              <a:rPr lang="en-US" dirty="0"/>
              <a:t>Provide context (history)</a:t>
            </a:r>
          </a:p>
          <a:p>
            <a:r>
              <a:rPr lang="en-US" dirty="0"/>
              <a:t>Describe problem (chief complaint)</a:t>
            </a:r>
          </a:p>
          <a:p>
            <a:r>
              <a:rPr lang="en-US" dirty="0"/>
              <a:t>Discuss treatments and options</a:t>
            </a:r>
          </a:p>
          <a:p>
            <a:r>
              <a:rPr lang="en-US" dirty="0"/>
              <a:t>Articulate and advocate for goals</a:t>
            </a:r>
          </a:p>
          <a:p>
            <a:r>
              <a:rPr lang="en-US" dirty="0"/>
              <a:t>Follow through with recommendations (comply)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4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ccer ball kicked in net">
            <a:extLst>
              <a:ext uri="{FF2B5EF4-FFF2-40B4-BE49-F238E27FC236}">
                <a16:creationId xmlns:a16="http://schemas.microsoft.com/office/drawing/2014/main" id="{3CEA6A62-8CF0-C110-7A74-8212FAD8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6" y="1140991"/>
            <a:ext cx="3432014" cy="22880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A11878-9A93-5B2E-F737-D650C8BC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1" y="174250"/>
            <a:ext cx="11039858" cy="1356360"/>
          </a:xfrm>
        </p:spPr>
        <p:txBody>
          <a:bodyPr>
            <a:normAutofit/>
          </a:bodyPr>
          <a:lstStyle/>
          <a:p>
            <a:r>
              <a:rPr lang="en-US" sz="4000" dirty="0"/>
              <a:t>Successful navigation of medical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3A19-582E-E962-3E2C-C557B21EC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D608D37-BE2F-0F6B-1572-A625990348A0}"/>
              </a:ext>
            </a:extLst>
          </p:cNvPr>
          <p:cNvSpPr txBox="1">
            <a:spLocks/>
          </p:cNvSpPr>
          <p:nvPr/>
        </p:nvSpPr>
        <p:spPr>
          <a:xfrm>
            <a:off x="274943" y="1429429"/>
            <a:ext cx="11039856" cy="436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Char char="•"/>
              <a:defRPr sz="37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Present for care</a:t>
            </a:r>
          </a:p>
          <a:p>
            <a:r>
              <a:rPr lang="en-US" b="1" dirty="0">
                <a:solidFill>
                  <a:schemeClr val="accent6"/>
                </a:solidFill>
              </a:rPr>
              <a:t>Provide context (history)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Describe problem (chief complaint)</a:t>
            </a:r>
          </a:p>
          <a:p>
            <a:r>
              <a:rPr lang="en-US" dirty="0"/>
              <a:t>Discuss treatments and options</a:t>
            </a:r>
          </a:p>
          <a:p>
            <a:r>
              <a:rPr lang="en-US" dirty="0"/>
              <a:t>Articulate and advocate for goals</a:t>
            </a:r>
          </a:p>
          <a:p>
            <a:r>
              <a:rPr lang="en-US" dirty="0"/>
              <a:t>Follow through with recommendations (comply)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9967DA-F654-5963-1387-170FA05C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a healthcare provider</a:t>
            </a:r>
          </a:p>
          <a:p>
            <a:r>
              <a:rPr lang="en-US" dirty="0"/>
              <a:t>Understanding a health problem</a:t>
            </a:r>
          </a:p>
          <a:p>
            <a:r>
              <a:rPr lang="en-US" dirty="0"/>
              <a:t>Describing that problem (talking about it)</a:t>
            </a:r>
          </a:p>
          <a:p>
            <a:r>
              <a:rPr lang="en-US" dirty="0"/>
              <a:t>Answering specific questions</a:t>
            </a:r>
          </a:p>
          <a:p>
            <a:r>
              <a:rPr lang="en-US" dirty="0"/>
              <a:t>Contextualizing and summarizing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Consider the acute and the chronic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2ADCB-16FB-D38D-EE17-E8B65B66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and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67B92-D09D-F845-CF3D-EF7815051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2957AC-6C1E-83F2-BEF0-D56544C6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shared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94671-0C7A-5F6A-0CF8-227ED96BB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9760639-AA62-EE42-6F6A-83893653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1706880"/>
            <a:ext cx="6577070" cy="274743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Identifying a healthcare provider</a:t>
            </a:r>
          </a:p>
          <a:p>
            <a:r>
              <a:rPr lang="en-US" dirty="0"/>
              <a:t>Understanding a health problem</a:t>
            </a:r>
          </a:p>
          <a:p>
            <a:r>
              <a:rPr lang="en-US" dirty="0"/>
              <a:t>Describing that problem (talking about it)</a:t>
            </a:r>
          </a:p>
          <a:p>
            <a:r>
              <a:rPr lang="en-US" dirty="0"/>
              <a:t>Answering specific questions</a:t>
            </a:r>
          </a:p>
          <a:p>
            <a:r>
              <a:rPr lang="en-US" dirty="0"/>
              <a:t>Contextualizing and summarizing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Consider the acute and the chronic</a:t>
            </a:r>
            <a:endParaRPr 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1BEBF72-EBFE-FB63-F150-3649DBEAB5B8}"/>
              </a:ext>
            </a:extLst>
          </p:cNvPr>
          <p:cNvSpPr/>
          <p:nvPr/>
        </p:nvSpPr>
        <p:spPr>
          <a:xfrm>
            <a:off x="8199065" y="1141077"/>
            <a:ext cx="3800818" cy="1887471"/>
          </a:xfrm>
          <a:prstGeom prst="wedgeRoundRectCallout">
            <a:avLst>
              <a:gd name="adj1" fmla="val -83474"/>
              <a:gd name="adj2" fmla="val 34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Tell me about what’s going on?  How have things been going recently?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DF14FEB-D1B7-BB2D-A26B-AC42A0C9BFC6}"/>
              </a:ext>
            </a:extLst>
          </p:cNvPr>
          <p:cNvSpPr/>
          <p:nvPr/>
        </p:nvSpPr>
        <p:spPr>
          <a:xfrm>
            <a:off x="7668420" y="3568351"/>
            <a:ext cx="3800818" cy="1223987"/>
          </a:xfrm>
          <a:prstGeom prst="wedgeRoundRectCallout">
            <a:avLst>
              <a:gd name="adj1" fmla="val -110720"/>
              <a:gd name="adj2" fmla="val -759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it hurt here? </a:t>
            </a:r>
          </a:p>
          <a:p>
            <a:pPr algn="ctr"/>
            <a:r>
              <a:rPr lang="en-US" dirty="0"/>
              <a:t>When did it start?</a:t>
            </a:r>
          </a:p>
        </p:txBody>
      </p:sp>
    </p:spTree>
    <p:extLst>
      <p:ext uri="{BB962C8B-B14F-4D97-AF65-F5344CB8AC3E}">
        <p14:creationId xmlns:p14="http://schemas.microsoft.com/office/powerpoint/2010/main" val="395713718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for Grey backgrounds">
      <a:dk1>
        <a:srgbClr val="001A56"/>
      </a:dk1>
      <a:lt1>
        <a:srgbClr val="FFFFFF"/>
      </a:lt1>
      <a:dk2>
        <a:srgbClr val="616165"/>
      </a:dk2>
      <a:lt2>
        <a:srgbClr val="5FE0D3"/>
      </a:lt2>
      <a:accent1>
        <a:srgbClr val="000064"/>
      </a:accent1>
      <a:accent2>
        <a:srgbClr val="FE7F01"/>
      </a:accent2>
      <a:accent3>
        <a:srgbClr val="5C1E9E"/>
      </a:accent3>
      <a:accent4>
        <a:srgbClr val="00BC0E"/>
      </a:accent4>
      <a:accent5>
        <a:srgbClr val="000000"/>
      </a:accent5>
      <a:accent6>
        <a:srgbClr val="04164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</TotalTime>
  <Words>1173</Words>
  <Application>Microsoft Macintosh PowerPoint</Application>
  <PresentationFormat>Widescreen</PresentationFormat>
  <Paragraphs>237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2_Custom Design</vt:lpstr>
      <vt:lpstr>Lifelong Communication and Coping in Proteus Syndrome</vt:lpstr>
      <vt:lpstr>About me </vt:lpstr>
      <vt:lpstr>About me </vt:lpstr>
      <vt:lpstr>About me </vt:lpstr>
      <vt:lpstr>Outline</vt:lpstr>
      <vt:lpstr>Successful navigation of medical encounters</vt:lpstr>
      <vt:lpstr>Successful navigation of medical encounters</vt:lpstr>
      <vt:lpstr>Knowledge and Skills</vt:lpstr>
      <vt:lpstr>Early shared responsibility</vt:lpstr>
      <vt:lpstr>Successful navigation of medical encounters</vt:lpstr>
      <vt:lpstr>Challenges in sharing responsibility</vt:lpstr>
      <vt:lpstr>Competing demands</vt:lpstr>
      <vt:lpstr>Developmental perspective</vt:lpstr>
      <vt:lpstr>Two big questions….</vt:lpstr>
      <vt:lpstr>“WHAT” communication in Proteus</vt:lpstr>
      <vt:lpstr>“WHY” communication in Proteus</vt:lpstr>
      <vt:lpstr>How we communicate with others is influenced by how we frame, understand, and sort out the WHATs and WHYs of any given situation</vt:lpstr>
      <vt:lpstr>WHAT toolbox</vt:lpstr>
      <vt:lpstr>Understanding evolves throughout childhood</vt:lpstr>
      <vt:lpstr>Honesty, trust, and openness</vt:lpstr>
      <vt:lpstr>Honesty, trust, and openness</vt:lpstr>
      <vt:lpstr>WHY toolbox</vt:lpstr>
      <vt:lpstr>Coping</vt:lpstr>
      <vt:lpstr>PowerPoint Presentation</vt:lpstr>
      <vt:lpstr>Why talk about coping?</vt:lpstr>
      <vt:lpstr>PowerPoint Presentation</vt:lpstr>
      <vt:lpstr>Concluding thoughts</vt:lpstr>
      <vt:lpstr>Acknowledgements</vt:lpstr>
      <vt:lpstr>PowerPoint Presentation</vt:lpstr>
    </vt:vector>
  </TitlesOfParts>
  <Company>NHGRI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Aguila, Ernesto (NIH/NHGRI) [C]</dc:creator>
  <cp:lastModifiedBy>Sapp, Julie (NIH/NHGRI) [E]</cp:lastModifiedBy>
  <cp:revision>280</cp:revision>
  <dcterms:created xsi:type="dcterms:W3CDTF">2016-02-09T15:15:29Z</dcterms:created>
  <dcterms:modified xsi:type="dcterms:W3CDTF">2022-10-07T17:41:55Z</dcterms:modified>
</cp:coreProperties>
</file>